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39"/>
  </p:notesMasterIdLst>
  <p:sldIdLst>
    <p:sldId id="256" r:id="rId2"/>
    <p:sldId id="314" r:id="rId3"/>
    <p:sldId id="257" r:id="rId4"/>
    <p:sldId id="305" r:id="rId5"/>
    <p:sldId id="306" r:id="rId6"/>
    <p:sldId id="307" r:id="rId7"/>
    <p:sldId id="308" r:id="rId8"/>
    <p:sldId id="309" r:id="rId9"/>
    <p:sldId id="337" r:id="rId10"/>
    <p:sldId id="338" r:id="rId11"/>
    <p:sldId id="310" r:id="rId12"/>
    <p:sldId id="311" r:id="rId13"/>
    <p:sldId id="312" r:id="rId14"/>
    <p:sldId id="313" r:id="rId15"/>
    <p:sldId id="315" r:id="rId16"/>
    <p:sldId id="317" r:id="rId17"/>
    <p:sldId id="316" r:id="rId18"/>
    <p:sldId id="263" r:id="rId19"/>
    <p:sldId id="320" r:id="rId20"/>
    <p:sldId id="321" r:id="rId21"/>
    <p:sldId id="322" r:id="rId22"/>
    <p:sldId id="324" r:id="rId23"/>
    <p:sldId id="336" r:id="rId24"/>
    <p:sldId id="264" r:id="rId25"/>
    <p:sldId id="323" r:id="rId26"/>
    <p:sldId id="272" r:id="rId27"/>
    <p:sldId id="318" r:id="rId28"/>
    <p:sldId id="332" r:id="rId29"/>
    <p:sldId id="333" r:id="rId30"/>
    <p:sldId id="329" r:id="rId31"/>
    <p:sldId id="330" r:id="rId32"/>
    <p:sldId id="328" r:id="rId33"/>
    <p:sldId id="334" r:id="rId34"/>
    <p:sldId id="327" r:id="rId35"/>
    <p:sldId id="326" r:id="rId36"/>
    <p:sldId id="339" r:id="rId37"/>
    <p:sldId id="335" r:id="rId38"/>
  </p:sldIdLst>
  <p:sldSz cx="9144000" cy="5143500" type="screen16x9"/>
  <p:notesSz cx="6858000" cy="9144000"/>
  <p:embeddedFontLst>
    <p:embeddedFont>
      <p:font typeface="Agency FB" panose="020B0503020202020204" pitchFamily="34" charset="0"/>
      <p:regular r:id="rId40"/>
      <p:bold r:id="rId41"/>
    </p:embeddedFont>
    <p:embeddedFont>
      <p:font typeface="Bahnschrift SemiLight Condensed" panose="020B0502040204020203" pitchFamily="34" charset="0"/>
      <p:regular r:id="rId42"/>
    </p:embeddedFont>
    <p:embeddedFont>
      <p:font typeface="Calibri" panose="020F0502020204030204" pitchFamily="34" charset="0"/>
      <p:regular r:id="rId43"/>
      <p:bold r:id="rId44"/>
      <p:italic r:id="rId45"/>
      <p:boldItalic r:id="rId46"/>
    </p:embeddedFont>
    <p:embeddedFont>
      <p:font typeface="Castellar" panose="020A0402060406010301" pitchFamily="18" charset="0"/>
      <p:regular r:id="rId47"/>
    </p:embeddedFont>
    <p:embeddedFont>
      <p:font typeface="Comic Sans MS" panose="030F0702030302020204" pitchFamily="66" charset="0"/>
      <p:regular r:id="rId48"/>
      <p:bold r:id="rId49"/>
      <p:italic r:id="rId50"/>
      <p:boldItalic r:id="rId51"/>
    </p:embeddedFont>
    <p:embeddedFont>
      <p:font typeface="Edwardian Script ITC" panose="030303020407070D0804" pitchFamily="66" charset="0"/>
      <p:regular r:id="rId52"/>
    </p:embeddedFont>
    <p:embeddedFont>
      <p:font typeface="Lato" panose="020B0604020202020204" charset="0"/>
      <p:regular r:id="rId53"/>
      <p:bold r:id="rId54"/>
      <p:italic r:id="rId55"/>
      <p:boldItalic r:id="rId56"/>
    </p:embeddedFont>
    <p:embeddedFont>
      <p:font typeface="Open Sans"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B0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51B7C-CCA0-4761-9FD1-9329B3143A1C}">
  <a:tblStyle styleId="{71C51B7C-CCA0-4761-9FD1-9329B3143A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3" autoAdjust="0"/>
    <p:restoredTop sz="94291" autoAdjust="0"/>
  </p:normalViewPr>
  <p:slideViewPr>
    <p:cSldViewPr snapToGrid="0">
      <p:cViewPr varScale="1">
        <p:scale>
          <a:sx n="108" d="100"/>
          <a:sy n="108" d="100"/>
        </p:scale>
        <p:origin x="595" y="72"/>
      </p:cViewPr>
      <p:guideLst>
        <p:guide orient="horz" pos="162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562312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8da63420ed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8da63420ed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29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8da63420ed_0_25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8da63420ed_0_25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8da63420ed_0_25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8da63420ed_0_25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433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9943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2706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6598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395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a45499a858_5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a45499a858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a45499a858_5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a45499a858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131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a45499a858_5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a45499a858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106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8da63420ed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8da63420ed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115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928650"/>
            <a:ext cx="3621900" cy="23718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5000"/>
              <a:buNone/>
              <a:defRPr sz="5500" b="1">
                <a:solidFill>
                  <a:schemeClr val="accent2"/>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10" name="Google Shape;10;p2"/>
          <p:cNvSpPr txBox="1">
            <a:spLocks noGrp="1"/>
          </p:cNvSpPr>
          <p:nvPr>
            <p:ph type="subTitle" idx="1"/>
          </p:nvPr>
        </p:nvSpPr>
        <p:spPr>
          <a:xfrm>
            <a:off x="713100" y="3516200"/>
            <a:ext cx="2535000" cy="60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800"/>
              <a:buNone/>
              <a:defRPr sz="1600">
                <a:solidFill>
                  <a:schemeClr val="lt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02">
  <p:cSld name="SECTION_HEADER_1_1_1">
    <p:bg>
      <p:bgPr>
        <a:solidFill>
          <a:schemeClr val="accent3"/>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subTitle" idx="1"/>
          </p:nvPr>
        </p:nvSpPr>
        <p:spPr>
          <a:xfrm>
            <a:off x="713100" y="2405100"/>
            <a:ext cx="2887500" cy="117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a:endParaRPr/>
          </a:p>
        </p:txBody>
      </p:sp>
      <p:sp>
        <p:nvSpPr>
          <p:cNvPr id="150" name="Google Shape;150;p22"/>
          <p:cNvSpPr txBox="1">
            <a:spLocks noGrp="1"/>
          </p:cNvSpPr>
          <p:nvPr>
            <p:ph type="title"/>
          </p:nvPr>
        </p:nvSpPr>
        <p:spPr>
          <a:xfrm>
            <a:off x="714125" y="1566900"/>
            <a:ext cx="3105600" cy="885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000" b="1">
                <a:solidFill>
                  <a:schemeClr val="accent4"/>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a:endParaRPr/>
          </a:p>
        </p:txBody>
      </p:sp>
      <p:sp>
        <p:nvSpPr>
          <p:cNvPr id="151" name="Google Shape;151;p22"/>
          <p:cNvSpPr/>
          <p:nvPr/>
        </p:nvSpPr>
        <p:spPr>
          <a:xfrm flipH="1">
            <a:off x="0" y="0"/>
            <a:ext cx="1227900" cy="1255800"/>
          </a:xfrm>
          <a:prstGeom prst="ellipse">
            <a:avLst/>
          </a:prstGeom>
          <a:solidFill>
            <a:srgbClr val="7DB0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flipH="1">
            <a:off x="5881425" y="3876600"/>
            <a:ext cx="1239000" cy="1266900"/>
          </a:xfrm>
          <a:prstGeom prst="ellipse">
            <a:avLst/>
          </a:prstGeom>
          <a:solidFill>
            <a:srgbClr val="AABBD0">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flipH="1">
            <a:off x="5630775" y="0"/>
            <a:ext cx="1740300" cy="1779300"/>
          </a:xfrm>
          <a:prstGeom prst="ellipse">
            <a:avLst/>
          </a:prstGeom>
          <a:solidFill>
            <a:srgbClr val="6580A9">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3"/>
        </a:soli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4125" y="1034575"/>
            <a:ext cx="7716600" cy="33087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chemeClr val="dk2"/>
              </a:buClr>
              <a:buSzPts val="1000"/>
              <a:buFont typeface="Open Sans SemiBold"/>
              <a:buChar char="●"/>
              <a:defRPr sz="1200">
                <a:solidFill>
                  <a:schemeClr val="dk2"/>
                </a:solidFill>
              </a:defRPr>
            </a:lvl1pPr>
            <a:lvl2pPr marL="914400" lvl="1" indent="-304800" rtl="0">
              <a:spcBef>
                <a:spcPts val="0"/>
              </a:spcBef>
              <a:spcAft>
                <a:spcPts val="0"/>
              </a:spcAft>
              <a:buClr>
                <a:schemeClr val="dk2"/>
              </a:buClr>
              <a:buSzPts val="1200"/>
              <a:buFont typeface="Josefin Slab Thin"/>
              <a:buChar char="○"/>
              <a:defRPr>
                <a:solidFill>
                  <a:schemeClr val="dk2"/>
                </a:solidFill>
              </a:defRPr>
            </a:lvl2pPr>
            <a:lvl3pPr marL="1371600" lvl="2" indent="-304800" rtl="0">
              <a:spcBef>
                <a:spcPts val="1600"/>
              </a:spcBef>
              <a:spcAft>
                <a:spcPts val="0"/>
              </a:spcAft>
              <a:buClr>
                <a:schemeClr val="dk2"/>
              </a:buClr>
              <a:buSzPts val="1200"/>
              <a:buFont typeface="Josefin Slab Thin"/>
              <a:buChar char="■"/>
              <a:defRPr>
                <a:solidFill>
                  <a:schemeClr val="dk2"/>
                </a:solidFill>
              </a:defRPr>
            </a:lvl3pPr>
            <a:lvl4pPr marL="1828800" lvl="3" indent="-304800" rtl="0">
              <a:spcBef>
                <a:spcPts val="1600"/>
              </a:spcBef>
              <a:spcAft>
                <a:spcPts val="0"/>
              </a:spcAft>
              <a:buClr>
                <a:schemeClr val="dk2"/>
              </a:buClr>
              <a:buSzPts val="1200"/>
              <a:buFont typeface="Josefin Slab Thin"/>
              <a:buChar char="●"/>
              <a:defRPr>
                <a:solidFill>
                  <a:schemeClr val="dk2"/>
                </a:solidFill>
              </a:defRPr>
            </a:lvl4pPr>
            <a:lvl5pPr marL="2286000" lvl="4" indent="-304800" rtl="0">
              <a:spcBef>
                <a:spcPts val="1600"/>
              </a:spcBef>
              <a:spcAft>
                <a:spcPts val="0"/>
              </a:spcAft>
              <a:buClr>
                <a:schemeClr val="dk2"/>
              </a:buClr>
              <a:buSzPts val="1200"/>
              <a:buFont typeface="Josefin Slab Thin"/>
              <a:buChar char="○"/>
              <a:defRPr>
                <a:solidFill>
                  <a:schemeClr val="dk2"/>
                </a:solidFill>
              </a:defRPr>
            </a:lvl5pPr>
            <a:lvl6pPr marL="2743200" lvl="5" indent="-304800" rtl="0">
              <a:spcBef>
                <a:spcPts val="1600"/>
              </a:spcBef>
              <a:spcAft>
                <a:spcPts val="0"/>
              </a:spcAft>
              <a:buClr>
                <a:schemeClr val="dk2"/>
              </a:buClr>
              <a:buSzPts val="1200"/>
              <a:buFont typeface="Josefin Slab Thin"/>
              <a:buChar char="■"/>
              <a:defRPr>
                <a:solidFill>
                  <a:schemeClr val="dk2"/>
                </a:solidFill>
              </a:defRPr>
            </a:lvl6pPr>
            <a:lvl7pPr marL="3200400" lvl="6" indent="-304800" rtl="0">
              <a:spcBef>
                <a:spcPts val="1600"/>
              </a:spcBef>
              <a:spcAft>
                <a:spcPts val="0"/>
              </a:spcAft>
              <a:buClr>
                <a:schemeClr val="dk2"/>
              </a:buClr>
              <a:buSzPts val="1200"/>
              <a:buFont typeface="Josefin Slab Thin"/>
              <a:buChar char="●"/>
              <a:defRPr>
                <a:solidFill>
                  <a:schemeClr val="dk2"/>
                </a:solidFill>
              </a:defRPr>
            </a:lvl7pPr>
            <a:lvl8pPr marL="3657600" lvl="7" indent="-304800" rtl="0">
              <a:spcBef>
                <a:spcPts val="1600"/>
              </a:spcBef>
              <a:spcAft>
                <a:spcPts val="0"/>
              </a:spcAft>
              <a:buClr>
                <a:schemeClr val="dk2"/>
              </a:buClr>
              <a:buSzPts val="1200"/>
              <a:buFont typeface="Josefin Slab Thin"/>
              <a:buChar char="○"/>
              <a:defRPr>
                <a:solidFill>
                  <a:schemeClr val="dk2"/>
                </a:solidFill>
              </a:defRPr>
            </a:lvl8pPr>
            <a:lvl9pPr marL="4114800" lvl="8" indent="-304800" rtl="0">
              <a:spcBef>
                <a:spcPts val="1600"/>
              </a:spcBef>
              <a:spcAft>
                <a:spcPts val="1600"/>
              </a:spcAft>
              <a:buClr>
                <a:schemeClr val="dk2"/>
              </a:buClr>
              <a:buSzPts val="1200"/>
              <a:buFont typeface="Josefin Slab Thin"/>
              <a:buChar char="■"/>
              <a:defRPr>
                <a:solidFill>
                  <a:schemeClr val="dk2"/>
                </a:solidFill>
              </a:defRPr>
            </a:lvl9pPr>
          </a:lstStyle>
          <a:p>
            <a:endParaRPr/>
          </a:p>
        </p:txBody>
      </p:sp>
      <p:sp>
        <p:nvSpPr>
          <p:cNvPr id="17" name="Google Shape;17;p4"/>
          <p:cNvSpPr txBox="1">
            <a:spLocks noGrp="1"/>
          </p:cNvSpPr>
          <p:nvPr>
            <p:ph type="title"/>
          </p:nvPr>
        </p:nvSpPr>
        <p:spPr>
          <a:xfrm>
            <a:off x="714125" y="538575"/>
            <a:ext cx="57867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p:nvPr/>
        </p:nvSpPr>
        <p:spPr>
          <a:xfrm flipH="1">
            <a:off x="0" y="0"/>
            <a:ext cx="1227900" cy="1255800"/>
          </a:xfrm>
          <a:prstGeom prst="ellipse">
            <a:avLst/>
          </a:prstGeom>
          <a:solidFill>
            <a:srgbClr val="7DB0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flipH="1">
            <a:off x="4003951" y="3981600"/>
            <a:ext cx="1136100" cy="1161900"/>
          </a:xfrm>
          <a:prstGeom prst="ellipse">
            <a:avLst/>
          </a:prstGeom>
          <a:solidFill>
            <a:srgbClr val="AABB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105700" y="347930"/>
            <a:ext cx="1038300" cy="1062000"/>
          </a:xfrm>
          <a:prstGeom prst="ellipse">
            <a:avLst/>
          </a:prstGeom>
          <a:solidFill>
            <a:srgbClr val="6580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29"/>
        <p:cNvGrpSpPr/>
        <p:nvPr/>
      </p:nvGrpSpPr>
      <p:grpSpPr>
        <a:xfrm>
          <a:off x="0" y="0"/>
          <a:ext cx="0" cy="0"/>
          <a:chOff x="0" y="0"/>
          <a:chExt cx="0" cy="0"/>
        </a:xfrm>
      </p:grpSpPr>
      <p:sp>
        <p:nvSpPr>
          <p:cNvPr id="30" name="Google Shape;30;p6"/>
          <p:cNvSpPr/>
          <p:nvPr/>
        </p:nvSpPr>
        <p:spPr>
          <a:xfrm flipH="1">
            <a:off x="0" y="0"/>
            <a:ext cx="1227900" cy="1255800"/>
          </a:xfrm>
          <a:prstGeom prst="ellipse">
            <a:avLst/>
          </a:prstGeom>
          <a:solidFill>
            <a:srgbClr val="7DB0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708625" y="538575"/>
            <a:ext cx="77211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00" b="1">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6"/>
          <p:cNvSpPr/>
          <p:nvPr/>
        </p:nvSpPr>
        <p:spPr>
          <a:xfrm flipH="1">
            <a:off x="8023501" y="3981600"/>
            <a:ext cx="1136100" cy="1161900"/>
          </a:xfrm>
          <a:prstGeom prst="ellipse">
            <a:avLst/>
          </a:prstGeom>
          <a:solidFill>
            <a:srgbClr val="AABB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flipH="1">
            <a:off x="8296200" y="369428"/>
            <a:ext cx="863400" cy="882900"/>
          </a:xfrm>
          <a:prstGeom prst="ellipse">
            <a:avLst/>
          </a:prstGeom>
          <a:solidFill>
            <a:srgbClr val="6580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714125" y="1214400"/>
            <a:ext cx="3057900" cy="27147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000">
                <a:solidFill>
                  <a:schemeClr val="accent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p:nvPr/>
        </p:nvSpPr>
        <p:spPr>
          <a:xfrm>
            <a:off x="0" y="0"/>
            <a:ext cx="1295400" cy="1324200"/>
          </a:xfrm>
          <a:prstGeom prst="ellipse">
            <a:avLst/>
          </a:prstGeom>
          <a:solidFill>
            <a:srgbClr val="0B2446">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3"/>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713100" y="1702225"/>
            <a:ext cx="3197400" cy="843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4000" b="1">
                <a:solidFill>
                  <a:schemeClr val="dk2"/>
                </a:solidFill>
              </a:defRPr>
            </a:lvl1pPr>
            <a:lvl2pPr lvl="1" rtl="0">
              <a:spcBef>
                <a:spcPts val="0"/>
              </a:spcBef>
              <a:spcAft>
                <a:spcPts val="0"/>
              </a:spcAft>
              <a:buNone/>
              <a:defRPr sz="4000" b="1">
                <a:solidFill>
                  <a:schemeClr val="dk2"/>
                </a:solidFill>
              </a:defRPr>
            </a:lvl2pPr>
            <a:lvl3pPr lvl="2" rtl="0">
              <a:spcBef>
                <a:spcPts val="0"/>
              </a:spcBef>
              <a:spcAft>
                <a:spcPts val="0"/>
              </a:spcAft>
              <a:buNone/>
              <a:defRPr sz="4000" b="1">
                <a:solidFill>
                  <a:schemeClr val="dk2"/>
                </a:solidFill>
              </a:defRPr>
            </a:lvl3pPr>
            <a:lvl4pPr lvl="3" rtl="0">
              <a:spcBef>
                <a:spcPts val="0"/>
              </a:spcBef>
              <a:spcAft>
                <a:spcPts val="0"/>
              </a:spcAft>
              <a:buNone/>
              <a:defRPr sz="4000" b="1">
                <a:solidFill>
                  <a:schemeClr val="dk2"/>
                </a:solidFill>
              </a:defRPr>
            </a:lvl4pPr>
            <a:lvl5pPr lvl="4" rtl="0">
              <a:spcBef>
                <a:spcPts val="0"/>
              </a:spcBef>
              <a:spcAft>
                <a:spcPts val="0"/>
              </a:spcAft>
              <a:buNone/>
              <a:defRPr sz="4000" b="1">
                <a:solidFill>
                  <a:schemeClr val="dk2"/>
                </a:solidFill>
              </a:defRPr>
            </a:lvl5pPr>
            <a:lvl6pPr lvl="5" rtl="0">
              <a:spcBef>
                <a:spcPts val="0"/>
              </a:spcBef>
              <a:spcAft>
                <a:spcPts val="0"/>
              </a:spcAft>
              <a:buNone/>
              <a:defRPr sz="4000" b="1">
                <a:solidFill>
                  <a:schemeClr val="dk2"/>
                </a:solidFill>
              </a:defRPr>
            </a:lvl6pPr>
            <a:lvl7pPr lvl="6" rtl="0">
              <a:spcBef>
                <a:spcPts val="0"/>
              </a:spcBef>
              <a:spcAft>
                <a:spcPts val="0"/>
              </a:spcAft>
              <a:buNone/>
              <a:defRPr sz="4000" b="1">
                <a:solidFill>
                  <a:schemeClr val="dk2"/>
                </a:solidFill>
              </a:defRPr>
            </a:lvl7pPr>
            <a:lvl8pPr lvl="7" rtl="0">
              <a:spcBef>
                <a:spcPts val="0"/>
              </a:spcBef>
              <a:spcAft>
                <a:spcPts val="0"/>
              </a:spcAft>
              <a:buNone/>
              <a:defRPr sz="4000" b="1">
                <a:solidFill>
                  <a:schemeClr val="dk2"/>
                </a:solidFill>
              </a:defRPr>
            </a:lvl8pPr>
            <a:lvl9pPr lvl="8" rtl="0">
              <a:spcBef>
                <a:spcPts val="0"/>
              </a:spcBef>
              <a:spcAft>
                <a:spcPts val="0"/>
              </a:spcAft>
              <a:buNone/>
              <a:defRPr sz="4000" b="1">
                <a:solidFill>
                  <a:schemeClr val="dk2"/>
                </a:solidFill>
              </a:defRPr>
            </a:lvl9pPr>
          </a:lstStyle>
          <a:p>
            <a:endParaRPr/>
          </a:p>
        </p:txBody>
      </p:sp>
      <p:sp>
        <p:nvSpPr>
          <p:cNvPr id="45" name="Google Shape;45;p9"/>
          <p:cNvSpPr txBox="1">
            <a:spLocks noGrp="1"/>
          </p:cNvSpPr>
          <p:nvPr>
            <p:ph type="subTitle" idx="1"/>
          </p:nvPr>
        </p:nvSpPr>
        <p:spPr>
          <a:xfrm>
            <a:off x="713100" y="2619000"/>
            <a:ext cx="2631300" cy="77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0"/>
              </a:spcBef>
              <a:spcAft>
                <a:spcPts val="0"/>
              </a:spcAft>
              <a:buNone/>
              <a:defRPr>
                <a:solidFill>
                  <a:schemeClr val="dk2"/>
                </a:solidFill>
              </a:defRPr>
            </a:lvl2pPr>
            <a:lvl3pPr lvl="2" rtl="0">
              <a:lnSpc>
                <a:spcPct val="100000"/>
              </a:lnSpc>
              <a:spcBef>
                <a:spcPts val="0"/>
              </a:spcBef>
              <a:spcAft>
                <a:spcPts val="0"/>
              </a:spcAft>
              <a:buNone/>
              <a:defRPr>
                <a:solidFill>
                  <a:schemeClr val="dk2"/>
                </a:solidFill>
              </a:defRPr>
            </a:lvl3pPr>
            <a:lvl4pPr lvl="3" rtl="0">
              <a:lnSpc>
                <a:spcPct val="100000"/>
              </a:lnSpc>
              <a:spcBef>
                <a:spcPts val="0"/>
              </a:spcBef>
              <a:spcAft>
                <a:spcPts val="0"/>
              </a:spcAft>
              <a:buNone/>
              <a:defRPr>
                <a:solidFill>
                  <a:schemeClr val="dk2"/>
                </a:solidFill>
              </a:defRPr>
            </a:lvl4pPr>
            <a:lvl5pPr lvl="4" rtl="0">
              <a:lnSpc>
                <a:spcPct val="100000"/>
              </a:lnSpc>
              <a:spcBef>
                <a:spcPts val="0"/>
              </a:spcBef>
              <a:spcAft>
                <a:spcPts val="0"/>
              </a:spcAft>
              <a:buNone/>
              <a:defRPr>
                <a:solidFill>
                  <a:schemeClr val="dk2"/>
                </a:solidFill>
              </a:defRPr>
            </a:lvl5pPr>
            <a:lvl6pPr lvl="5" rtl="0">
              <a:lnSpc>
                <a:spcPct val="100000"/>
              </a:lnSpc>
              <a:spcBef>
                <a:spcPts val="0"/>
              </a:spcBef>
              <a:spcAft>
                <a:spcPts val="0"/>
              </a:spcAft>
              <a:buNone/>
              <a:defRPr>
                <a:solidFill>
                  <a:schemeClr val="dk2"/>
                </a:solidFill>
              </a:defRPr>
            </a:lvl6pPr>
            <a:lvl7pPr lvl="6" rtl="0">
              <a:lnSpc>
                <a:spcPct val="100000"/>
              </a:lnSpc>
              <a:spcBef>
                <a:spcPts val="0"/>
              </a:spcBef>
              <a:spcAft>
                <a:spcPts val="0"/>
              </a:spcAft>
              <a:buNone/>
              <a:defRPr>
                <a:solidFill>
                  <a:schemeClr val="dk2"/>
                </a:solidFill>
              </a:defRPr>
            </a:lvl7pPr>
            <a:lvl8pPr lvl="7" rtl="0">
              <a:lnSpc>
                <a:spcPct val="100000"/>
              </a:lnSpc>
              <a:spcBef>
                <a:spcPts val="0"/>
              </a:spcBef>
              <a:spcAft>
                <a:spcPts val="0"/>
              </a:spcAft>
              <a:buNone/>
              <a:defRPr>
                <a:solidFill>
                  <a:schemeClr val="dk2"/>
                </a:solidFill>
              </a:defRPr>
            </a:lvl8pPr>
            <a:lvl9pPr lvl="8" rtl="0">
              <a:lnSpc>
                <a:spcPct val="100000"/>
              </a:lnSpc>
              <a:spcBef>
                <a:spcPts val="0"/>
              </a:spcBef>
              <a:spcAft>
                <a:spcPts val="0"/>
              </a:spcAft>
              <a:buNone/>
              <a:defRPr>
                <a:solidFill>
                  <a:schemeClr val="dk2"/>
                </a:solidFill>
              </a:defRPr>
            </a:lvl9pPr>
          </a:lstStyle>
          <a:p>
            <a:endParaRPr/>
          </a:p>
        </p:txBody>
      </p:sp>
      <p:sp>
        <p:nvSpPr>
          <p:cNvPr id="46" name="Google Shape;46;p9"/>
          <p:cNvSpPr/>
          <p:nvPr/>
        </p:nvSpPr>
        <p:spPr>
          <a:xfrm flipH="1">
            <a:off x="0" y="0"/>
            <a:ext cx="1227900" cy="1255800"/>
          </a:xfrm>
          <a:prstGeom prst="ellipse">
            <a:avLst/>
          </a:prstGeom>
          <a:solidFill>
            <a:srgbClr val="7DB0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flipH="1">
            <a:off x="2692374" y="3267000"/>
            <a:ext cx="1834800" cy="1876500"/>
          </a:xfrm>
          <a:prstGeom prst="ellipse">
            <a:avLst/>
          </a:prstGeom>
          <a:solidFill>
            <a:srgbClr val="AABB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Description">
  <p:cSld name="SECTION_HEADER_1_1">
    <p:bg>
      <p:bgPr>
        <a:solidFill>
          <a:schemeClr val="lt2"/>
        </a:solid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subTitle" idx="1"/>
          </p:nvPr>
        </p:nvSpPr>
        <p:spPr>
          <a:xfrm>
            <a:off x="713100" y="2405100"/>
            <a:ext cx="2887500" cy="117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59" name="Google Shape;59;p13"/>
          <p:cNvSpPr txBox="1">
            <a:spLocks noGrp="1"/>
          </p:cNvSpPr>
          <p:nvPr>
            <p:ph type="title"/>
          </p:nvPr>
        </p:nvSpPr>
        <p:spPr>
          <a:xfrm>
            <a:off x="714125" y="1566900"/>
            <a:ext cx="3105600" cy="885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000" b="1">
                <a:solidFill>
                  <a:schemeClr val="accent3"/>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a:endParaRPr/>
          </a:p>
        </p:txBody>
      </p:sp>
      <p:sp>
        <p:nvSpPr>
          <p:cNvPr id="60" name="Google Shape;60;p13"/>
          <p:cNvSpPr/>
          <p:nvPr/>
        </p:nvSpPr>
        <p:spPr>
          <a:xfrm flipH="1">
            <a:off x="0" y="0"/>
            <a:ext cx="1227900" cy="1255800"/>
          </a:xfrm>
          <a:prstGeom prst="ellipse">
            <a:avLst/>
          </a:prstGeom>
          <a:solidFill>
            <a:srgbClr val="7DB0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One Column">
  <p:cSld name="ONE_COLUMN_TEXT_1_2">
    <p:bg>
      <p:bgPr>
        <a:solidFill>
          <a:schemeClr val="lt2"/>
        </a:solidFill>
        <a:effectLst/>
      </p:bgPr>
    </p:bg>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714125" y="538575"/>
            <a:ext cx="39576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18"/>
          <p:cNvSpPr txBox="1">
            <a:spLocks noGrp="1"/>
          </p:cNvSpPr>
          <p:nvPr>
            <p:ph type="body" idx="1"/>
          </p:nvPr>
        </p:nvSpPr>
        <p:spPr>
          <a:xfrm>
            <a:off x="714125" y="1114425"/>
            <a:ext cx="5220000" cy="3038700"/>
          </a:xfrm>
          <a:prstGeom prst="rect">
            <a:avLst/>
          </a:prstGeom>
        </p:spPr>
        <p:txBody>
          <a:bodyPr spcFirstLastPara="1" wrap="square" lIns="91425" tIns="91425" rIns="91425" bIns="91425" anchor="t" anchorCtr="0">
            <a:noAutofit/>
          </a:bodyPr>
          <a:lstStyle>
            <a:lvl1pPr marL="457200" lvl="0" indent="-304800" rtl="0">
              <a:lnSpc>
                <a:spcPct val="90000"/>
              </a:lnSpc>
              <a:spcBef>
                <a:spcPts val="0"/>
              </a:spcBef>
              <a:spcAft>
                <a:spcPts val="0"/>
              </a:spcAft>
              <a:buClr>
                <a:schemeClr val="lt1"/>
              </a:buClr>
              <a:buSzPts val="1200"/>
              <a:buChar char="●"/>
              <a:defRPr>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123" name="Google Shape;123;p18"/>
          <p:cNvSpPr/>
          <p:nvPr/>
        </p:nvSpPr>
        <p:spPr>
          <a:xfrm>
            <a:off x="0" y="3958221"/>
            <a:ext cx="1159500" cy="1185300"/>
          </a:xfrm>
          <a:prstGeom prst="ellipse">
            <a:avLst/>
          </a:prstGeom>
          <a:solidFill>
            <a:srgbClr val="0B2446">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02">
  <p:cSld name="TITLE_ONLY_1">
    <p:bg>
      <p:bgPr>
        <a:solidFill>
          <a:schemeClr val="lt2"/>
        </a:solidFill>
        <a:effectLst/>
      </p:bgPr>
    </p:bg>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708625" y="538575"/>
            <a:ext cx="77211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00"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21"/>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7972375" y="3962400"/>
            <a:ext cx="915000" cy="9360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Lato"/>
              <a:buNone/>
              <a:defRPr sz="2800" b="1">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8" r:id="rId6"/>
    <p:sldLayoutId id="2147483659" r:id="rId7"/>
    <p:sldLayoutId id="2147483664"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4"/>
        <p:cNvGrpSpPr/>
        <p:nvPr/>
      </p:nvGrpSpPr>
      <p:grpSpPr>
        <a:xfrm>
          <a:off x="0" y="0"/>
          <a:ext cx="0" cy="0"/>
          <a:chOff x="0" y="0"/>
          <a:chExt cx="0" cy="0"/>
        </a:xfrm>
      </p:grpSpPr>
      <p:sp>
        <p:nvSpPr>
          <p:cNvPr id="305" name="Google Shape;305;p51"/>
          <p:cNvSpPr txBox="1">
            <a:spLocks noGrp="1"/>
          </p:cNvSpPr>
          <p:nvPr>
            <p:ph type="ctrTitle"/>
          </p:nvPr>
        </p:nvSpPr>
        <p:spPr>
          <a:xfrm>
            <a:off x="1016775" y="408225"/>
            <a:ext cx="3621900" cy="237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Eye Care Clinic</a:t>
            </a:r>
            <a:endParaRPr dirty="0"/>
          </a:p>
        </p:txBody>
      </p:sp>
      <p:sp>
        <p:nvSpPr>
          <p:cNvPr id="306" name="Google Shape;306;p51"/>
          <p:cNvSpPr txBox="1">
            <a:spLocks noGrp="1"/>
          </p:cNvSpPr>
          <p:nvPr>
            <p:ph type="subTitle" idx="1"/>
          </p:nvPr>
        </p:nvSpPr>
        <p:spPr>
          <a:xfrm>
            <a:off x="574350" y="3212004"/>
            <a:ext cx="2535000" cy="609600"/>
          </a:xfrm>
          <a:prstGeom prst="rect">
            <a:avLst/>
          </a:prstGeom>
        </p:spPr>
        <p:txBody>
          <a:bodyPr spcFirstLastPara="1" wrap="square" lIns="91425" tIns="91425" rIns="91425" bIns="91425" anchor="t" anchorCtr="0">
            <a:noAutofit/>
          </a:bodyPr>
          <a:lstStyle/>
          <a:p>
            <a:r>
              <a:rPr lang="en-US" sz="2800" dirty="0">
                <a:solidFill>
                  <a:schemeClr val="accent6">
                    <a:lumMod val="60000"/>
                    <a:lumOff val="40000"/>
                  </a:schemeClr>
                </a:solidFill>
                <a:latin typeface="Adobe Devanagari" panose="02040503050201020203" pitchFamily="18" charset="0"/>
                <a:cs typeface="Adobe Devanagari" panose="02040503050201020203" pitchFamily="18" charset="0"/>
              </a:rPr>
              <a:t>COMP2332</a:t>
            </a:r>
            <a:endParaRPr lang="ar-OM" sz="2800" dirty="0">
              <a:solidFill>
                <a:schemeClr val="accent6">
                  <a:lumMod val="60000"/>
                  <a:lumOff val="40000"/>
                </a:schemeClr>
              </a:solidFill>
              <a:latin typeface="Adobe Devanagari" panose="02040503050201020203" pitchFamily="18" charset="0"/>
            </a:endParaRPr>
          </a:p>
          <a:p>
            <a:r>
              <a:rPr lang="en-US" sz="2800" dirty="0">
                <a:solidFill>
                  <a:schemeClr val="accent6">
                    <a:lumMod val="60000"/>
                    <a:lumOff val="40000"/>
                  </a:schemeClr>
                </a:solidFill>
                <a:latin typeface="Adobe Devanagari" panose="02040503050201020203" pitchFamily="18" charset="0"/>
                <a:cs typeface="Adobe Devanagari" panose="02040503050201020203" pitchFamily="18" charset="0"/>
              </a:rPr>
              <a:t>E-care</a:t>
            </a:r>
            <a:endParaRPr lang="ar-OM" sz="2800" dirty="0">
              <a:solidFill>
                <a:schemeClr val="accent6">
                  <a:lumMod val="60000"/>
                  <a:lumOff val="40000"/>
                </a:schemeClr>
              </a:solidFill>
              <a:latin typeface="Adobe Devanagari" panose="02040503050201020203" pitchFamily="18" charset="0"/>
            </a:endParaRPr>
          </a:p>
        </p:txBody>
      </p:sp>
      <p:pic>
        <p:nvPicPr>
          <p:cNvPr id="307" name="Google Shape;307;p51"/>
          <p:cNvPicPr preferRelativeResize="0"/>
          <p:nvPr/>
        </p:nvPicPr>
        <p:blipFill rotWithShape="1">
          <a:blip r:embed="rId3">
            <a:alphaModFix/>
          </a:blip>
          <a:srcRect l="6994" r="35908"/>
          <a:stretch/>
        </p:blipFill>
        <p:spPr>
          <a:xfrm>
            <a:off x="5141718" y="630675"/>
            <a:ext cx="3672000" cy="3617400"/>
          </a:xfrm>
          <a:prstGeom prst="ellipse">
            <a:avLst/>
          </a:prstGeom>
          <a:noFill/>
          <a:ln>
            <a:noFill/>
          </a:ln>
        </p:spPr>
      </p:pic>
      <p:sp>
        <p:nvSpPr>
          <p:cNvPr id="308" name="Google Shape;308;p51"/>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1"/>
          <p:cNvSpPr/>
          <p:nvPr/>
        </p:nvSpPr>
        <p:spPr>
          <a:xfrm>
            <a:off x="4638675" y="392325"/>
            <a:ext cx="1175100" cy="1201800"/>
          </a:xfrm>
          <a:prstGeom prst="ellipse">
            <a:avLst/>
          </a:prstGeom>
          <a:solidFill>
            <a:srgbClr val="0B2446">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1"/>
          <p:cNvSpPr/>
          <p:nvPr/>
        </p:nvSpPr>
        <p:spPr>
          <a:xfrm>
            <a:off x="6404550" y="3686925"/>
            <a:ext cx="897600" cy="9180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Striped Right Arrow 12">
            <a:extLst>
              <a:ext uri="{FF2B5EF4-FFF2-40B4-BE49-F238E27FC236}">
                <a16:creationId xmlns:a16="http://schemas.microsoft.com/office/drawing/2014/main" id="{B814EBE0-AF78-4570-A63B-659AA2A2739A}"/>
              </a:ext>
            </a:extLst>
          </p:cNvPr>
          <p:cNvSpPr/>
          <p:nvPr/>
        </p:nvSpPr>
        <p:spPr>
          <a:xfrm rot="16200000">
            <a:off x="1729812" y="3830109"/>
            <a:ext cx="429283" cy="406647"/>
          </a:xfrm>
          <a:prstGeom prst="stripedRightArrow">
            <a:avLst/>
          </a:prstGeom>
          <a:gradFill rotWithShape="1">
            <a:gsLst>
              <a:gs pos="0">
                <a:srgbClr val="1CADE4">
                  <a:shade val="85000"/>
                  <a:satMod val="130000"/>
                </a:srgbClr>
              </a:gs>
              <a:gs pos="34000">
                <a:srgbClr val="1CADE4">
                  <a:shade val="87000"/>
                  <a:satMod val="125000"/>
                </a:srgbClr>
              </a:gs>
              <a:gs pos="70000">
                <a:srgbClr val="1CADE4">
                  <a:tint val="100000"/>
                  <a:shade val="90000"/>
                  <a:satMod val="130000"/>
                </a:srgbClr>
              </a:gs>
              <a:gs pos="100000">
                <a:srgbClr val="1CADE4">
                  <a:tint val="100000"/>
                  <a:shade val="100000"/>
                  <a:satMod val="110000"/>
                </a:srgb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ar-OM" sz="1800" b="0" i="0" u="none" strike="noStrike" kern="1200" cap="none" spc="0" normalizeH="0" baseline="0" noProof="0">
              <a:ln>
                <a:noFill/>
              </a:ln>
              <a:solidFill>
                <a:schemeClr val="accent4">
                  <a:lumMod val="75000"/>
                  <a:lumOff val="25000"/>
                </a:schemeClr>
              </a:solidFill>
              <a:effectLst/>
              <a:uLnTx/>
              <a:uFillTx/>
              <a:latin typeface="Calibri" panose="020F0502020204030204"/>
              <a:ea typeface="+mn-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23882-1D74-4BDD-9582-AC51AECB8DFB}"/>
              </a:ext>
            </a:extLst>
          </p:cNvPr>
          <p:cNvSpPr>
            <a:spLocks noGrp="1"/>
          </p:cNvSpPr>
          <p:nvPr>
            <p:ph type="body" idx="1"/>
          </p:nvPr>
        </p:nvSpPr>
        <p:spPr>
          <a:xfrm>
            <a:off x="514099" y="844074"/>
            <a:ext cx="8077007" cy="3912223"/>
          </a:xfrm>
        </p:spPr>
        <p:txBody>
          <a:bodyPr/>
          <a:lstStyle/>
          <a:p>
            <a:pPr marL="165100" indent="0">
              <a:buNone/>
            </a:pPr>
            <a:r>
              <a:rPr lang="en-US" dirty="0"/>
              <a:t>We also asked the doctor some questions to help us understand what causes inefficiencies in the process, and to understand where most problems occur to find prober solutions for them. </a:t>
            </a:r>
          </a:p>
          <a:p>
            <a:pPr marL="165100" indent="0">
              <a:buNone/>
            </a:pPr>
            <a:r>
              <a:rPr lang="en-US" dirty="0"/>
              <a:t>•	How many patients are seen on a daily basis? 10-15</a:t>
            </a:r>
          </a:p>
          <a:p>
            <a:pPr marL="165100" indent="0">
              <a:buNone/>
            </a:pPr>
            <a:r>
              <a:rPr lang="en-US" dirty="0"/>
              <a:t>•	How many patients are early or late for appointments? 3-5</a:t>
            </a:r>
          </a:p>
          <a:p>
            <a:pPr marL="165100" indent="0">
              <a:buNone/>
            </a:pPr>
            <a:r>
              <a:rPr lang="en-US" dirty="0"/>
              <a:t>•	How many patients do not show up for appointments? 1-2</a:t>
            </a:r>
          </a:p>
          <a:p>
            <a:pPr marL="165100" indent="0">
              <a:buNone/>
            </a:pPr>
            <a:r>
              <a:rPr lang="en-US" dirty="0"/>
              <a:t>•	How long do patients have to wait in the clinic for appointment delays? Approximately 15-30 mins</a:t>
            </a:r>
          </a:p>
          <a:p>
            <a:pPr marL="165100" indent="0">
              <a:buNone/>
            </a:pPr>
            <a:r>
              <a:rPr lang="en-US" dirty="0"/>
              <a:t>•	Does gathering patient information add to appointment delays? Yes, sometimes.</a:t>
            </a:r>
          </a:p>
          <a:p>
            <a:pPr marL="165100" indent="0">
              <a:buNone/>
            </a:pPr>
            <a:r>
              <a:rPr lang="en-US" dirty="0"/>
              <a:t>•	Do you allow time in your days for emergency appointments? No didn’t consider it.</a:t>
            </a:r>
          </a:p>
          <a:p>
            <a:pPr marL="165100" indent="0">
              <a:buNone/>
            </a:pPr>
            <a:r>
              <a:rPr lang="en-US" dirty="0"/>
              <a:t>•	Are there certain days of the week when bottlenecks occur more often? Sat, </a:t>
            </a:r>
            <a:r>
              <a:rPr lang="en-US" dirty="0" err="1"/>
              <a:t>thu</a:t>
            </a:r>
            <a:r>
              <a:rPr lang="en-US" dirty="0"/>
              <a:t>, sun  </a:t>
            </a:r>
          </a:p>
          <a:p>
            <a:pPr marL="165100" indent="0">
              <a:buNone/>
            </a:pPr>
            <a:r>
              <a:rPr lang="en-US" dirty="0"/>
              <a:t>•	At what days do most emergency cases occur? Usually after the weekends end so on Sundays &amp; Saturdays.</a:t>
            </a:r>
          </a:p>
          <a:p>
            <a:pPr marL="165100" indent="0">
              <a:buNone/>
            </a:pPr>
            <a:endParaRPr lang="en-US" dirty="0"/>
          </a:p>
        </p:txBody>
      </p:sp>
    </p:spTree>
    <p:extLst>
      <p:ext uri="{BB962C8B-B14F-4D97-AF65-F5344CB8AC3E}">
        <p14:creationId xmlns:p14="http://schemas.microsoft.com/office/powerpoint/2010/main" val="213169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70D6-E5E5-4C06-A541-CF9DF6DCED79}"/>
              </a:ext>
            </a:extLst>
          </p:cNvPr>
          <p:cNvSpPr>
            <a:spLocks noGrp="1"/>
          </p:cNvSpPr>
          <p:nvPr>
            <p:ph type="title"/>
          </p:nvPr>
        </p:nvSpPr>
        <p:spPr>
          <a:xfrm>
            <a:off x="3009013" y="2826932"/>
            <a:ext cx="7727976" cy="338912"/>
          </a:xfrm>
        </p:spPr>
        <p:txBody>
          <a:bodyPr/>
          <a:lstStyle/>
          <a:p>
            <a:r>
              <a:rPr lang="en-US" sz="2400" u="sng" dirty="0">
                <a:solidFill>
                  <a:schemeClr val="accent1">
                    <a:lumMod val="20000"/>
                    <a:lumOff val="80000"/>
                  </a:schemeClr>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t>The EPC Model</a:t>
            </a:r>
          </a:p>
        </p:txBody>
      </p:sp>
      <p:pic>
        <p:nvPicPr>
          <p:cNvPr id="5" name="Picture 4">
            <a:extLst>
              <a:ext uri="{FF2B5EF4-FFF2-40B4-BE49-F238E27FC236}">
                <a16:creationId xmlns:a16="http://schemas.microsoft.com/office/drawing/2014/main" id="{7AF3B088-2E85-4BD1-AD39-E7D98838BF0F}"/>
              </a:ext>
            </a:extLst>
          </p:cNvPr>
          <p:cNvPicPr>
            <a:picLocks noChangeAspect="1"/>
          </p:cNvPicPr>
          <p:nvPr/>
        </p:nvPicPr>
        <p:blipFill>
          <a:blip r:embed="rId3"/>
          <a:stretch>
            <a:fillRect/>
          </a:stretch>
        </p:blipFill>
        <p:spPr>
          <a:xfrm>
            <a:off x="0" y="1552353"/>
            <a:ext cx="9144000" cy="2715196"/>
          </a:xfrm>
          <a:prstGeom prst="rect">
            <a:avLst/>
          </a:prstGeom>
        </p:spPr>
      </p:pic>
      <p:sp>
        <p:nvSpPr>
          <p:cNvPr id="6" name="TextBox 5">
            <a:extLst>
              <a:ext uri="{FF2B5EF4-FFF2-40B4-BE49-F238E27FC236}">
                <a16:creationId xmlns:a16="http://schemas.microsoft.com/office/drawing/2014/main" id="{0D82EA0F-C835-4D0A-BDBB-4E52E7B1725B}"/>
              </a:ext>
            </a:extLst>
          </p:cNvPr>
          <p:cNvSpPr txBox="1"/>
          <p:nvPr/>
        </p:nvSpPr>
        <p:spPr>
          <a:xfrm>
            <a:off x="3317357" y="2679118"/>
            <a:ext cx="4486940" cy="461665"/>
          </a:xfrm>
          <a:prstGeom prst="rect">
            <a:avLst/>
          </a:prstGeom>
          <a:noFill/>
        </p:spPr>
        <p:txBody>
          <a:bodyPr wrap="square" rtlCol="0">
            <a:spAutoFit/>
          </a:bodyPr>
          <a:lstStyle/>
          <a:p>
            <a:r>
              <a:rPr lang="en-US" sz="2400" b="1" u="sng" dirty="0">
                <a:solidFill>
                  <a:schemeClr val="accent1">
                    <a:lumMod val="20000"/>
                    <a:lumOff val="80000"/>
                  </a:schemeClr>
                </a:solidFill>
                <a:latin typeface="Adobe Devanagari" panose="02040503050201020203" pitchFamily="18" charset="0"/>
                <a:cs typeface="Adobe Devanagari" panose="02040503050201020203" pitchFamily="18" charset="0"/>
              </a:rPr>
              <a:t>The EPC Model</a:t>
            </a:r>
          </a:p>
        </p:txBody>
      </p:sp>
    </p:spTree>
    <p:extLst>
      <p:ext uri="{BB962C8B-B14F-4D97-AF65-F5344CB8AC3E}">
        <p14:creationId xmlns:p14="http://schemas.microsoft.com/office/powerpoint/2010/main" val="222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EA73A7-E009-44C0-B15F-67A23049EAE9}"/>
              </a:ext>
            </a:extLst>
          </p:cNvPr>
          <p:cNvPicPr>
            <a:picLocks noChangeAspect="1"/>
          </p:cNvPicPr>
          <p:nvPr/>
        </p:nvPicPr>
        <p:blipFill>
          <a:blip r:embed="rId2"/>
          <a:stretch>
            <a:fillRect/>
          </a:stretch>
        </p:blipFill>
        <p:spPr>
          <a:xfrm>
            <a:off x="66675" y="279534"/>
            <a:ext cx="9077325" cy="4590178"/>
          </a:xfrm>
          <a:prstGeom prst="rect">
            <a:avLst/>
          </a:prstGeom>
        </p:spPr>
      </p:pic>
      <p:sp>
        <p:nvSpPr>
          <p:cNvPr id="10" name="Rectangle 9">
            <a:extLst>
              <a:ext uri="{FF2B5EF4-FFF2-40B4-BE49-F238E27FC236}">
                <a16:creationId xmlns:a16="http://schemas.microsoft.com/office/drawing/2014/main" id="{3F324656-3A81-4CD6-B583-1A30C322A6CC}"/>
              </a:ext>
            </a:extLst>
          </p:cNvPr>
          <p:cNvSpPr/>
          <p:nvPr/>
        </p:nvSpPr>
        <p:spPr>
          <a:xfrm>
            <a:off x="533400" y="371475"/>
            <a:ext cx="1638300" cy="1076325"/>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22C5F34-12FE-490E-97AE-D2022BDEBC68}"/>
              </a:ext>
            </a:extLst>
          </p:cNvPr>
          <p:cNvSpPr/>
          <p:nvPr/>
        </p:nvSpPr>
        <p:spPr>
          <a:xfrm>
            <a:off x="3114675" y="371475"/>
            <a:ext cx="1800225" cy="1076325"/>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0898D3-FF58-4A2F-895B-DCE0F3E6A292}"/>
              </a:ext>
            </a:extLst>
          </p:cNvPr>
          <p:cNvSpPr/>
          <p:nvPr/>
        </p:nvSpPr>
        <p:spPr>
          <a:xfrm>
            <a:off x="3562350" y="2571750"/>
            <a:ext cx="2276475" cy="1247775"/>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AE87A4A-D9BB-482D-9A1D-CCCAE8B1831F}"/>
              </a:ext>
            </a:extLst>
          </p:cNvPr>
          <p:cNvSpPr/>
          <p:nvPr/>
        </p:nvSpPr>
        <p:spPr>
          <a:xfrm>
            <a:off x="3276600" y="3893820"/>
            <a:ext cx="2446020" cy="1160145"/>
          </a:xfrm>
          <a:prstGeom prst="rect">
            <a:avLst/>
          </a:prstGeom>
          <a:solidFill>
            <a:schemeClr val="accent1">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469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FA66C9-2980-466F-9ACA-6DBF50059C9C}"/>
              </a:ext>
            </a:extLst>
          </p:cNvPr>
          <p:cNvPicPr>
            <a:picLocks noChangeAspect="1"/>
          </p:cNvPicPr>
          <p:nvPr/>
        </p:nvPicPr>
        <p:blipFill>
          <a:blip r:embed="rId2"/>
          <a:stretch>
            <a:fillRect/>
          </a:stretch>
        </p:blipFill>
        <p:spPr>
          <a:xfrm>
            <a:off x="0" y="1544999"/>
            <a:ext cx="9144000" cy="2712720"/>
          </a:xfrm>
          <a:prstGeom prst="rect">
            <a:avLst/>
          </a:prstGeom>
        </p:spPr>
      </p:pic>
      <p:sp>
        <p:nvSpPr>
          <p:cNvPr id="4" name="TextBox 3">
            <a:extLst>
              <a:ext uri="{FF2B5EF4-FFF2-40B4-BE49-F238E27FC236}">
                <a16:creationId xmlns:a16="http://schemas.microsoft.com/office/drawing/2014/main" id="{C6AACBDC-154B-4A59-8C3E-0AE1EEDBFF5B}"/>
              </a:ext>
            </a:extLst>
          </p:cNvPr>
          <p:cNvSpPr txBox="1"/>
          <p:nvPr/>
        </p:nvSpPr>
        <p:spPr>
          <a:xfrm>
            <a:off x="3423683" y="2670526"/>
            <a:ext cx="4497573" cy="461665"/>
          </a:xfrm>
          <a:prstGeom prst="rect">
            <a:avLst/>
          </a:prstGeom>
          <a:noFill/>
        </p:spPr>
        <p:txBody>
          <a:bodyPr wrap="square" rtlCol="0">
            <a:spAutoFit/>
          </a:bodyPr>
          <a:lstStyle/>
          <a:p>
            <a:r>
              <a:rPr lang="en-US" sz="2400" b="1" u="sng" dirty="0">
                <a:solidFill>
                  <a:schemeClr val="accent1">
                    <a:lumMod val="20000"/>
                    <a:lumOff val="80000"/>
                  </a:schemeClr>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t>The ARIS Model</a:t>
            </a:r>
            <a:endParaRPr lang="en-US" sz="2400" b="1" dirty="0"/>
          </a:p>
        </p:txBody>
      </p:sp>
    </p:spTree>
    <p:extLst>
      <p:ext uri="{BB962C8B-B14F-4D97-AF65-F5344CB8AC3E}">
        <p14:creationId xmlns:p14="http://schemas.microsoft.com/office/powerpoint/2010/main" val="4025044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A02AD-0E46-44F5-BAB1-830355083D17}"/>
              </a:ext>
            </a:extLst>
          </p:cNvPr>
          <p:cNvPicPr>
            <a:picLocks noChangeAspect="1"/>
          </p:cNvPicPr>
          <p:nvPr/>
        </p:nvPicPr>
        <p:blipFill>
          <a:blip r:embed="rId2"/>
          <a:stretch>
            <a:fillRect/>
          </a:stretch>
        </p:blipFill>
        <p:spPr>
          <a:xfrm>
            <a:off x="308344" y="0"/>
            <a:ext cx="8442251" cy="5143500"/>
          </a:xfrm>
          <a:prstGeom prst="rect">
            <a:avLst/>
          </a:prstGeom>
        </p:spPr>
      </p:pic>
    </p:spTree>
    <p:extLst>
      <p:ext uri="{BB962C8B-B14F-4D97-AF65-F5344CB8AC3E}">
        <p14:creationId xmlns:p14="http://schemas.microsoft.com/office/powerpoint/2010/main" val="3014234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5632-6819-4F9F-859F-3E7163677F99}"/>
              </a:ext>
            </a:extLst>
          </p:cNvPr>
          <p:cNvSpPr>
            <a:spLocks noGrp="1"/>
          </p:cNvSpPr>
          <p:nvPr>
            <p:ph type="title"/>
          </p:nvPr>
        </p:nvSpPr>
        <p:spPr>
          <a:xfrm>
            <a:off x="995704" y="2292947"/>
            <a:ext cx="7721100" cy="365700"/>
          </a:xfrm>
        </p:spPr>
        <p:txBody>
          <a:bodyPr/>
          <a:lstStyle/>
          <a:p>
            <a:endParaRPr lang="en-US" dirty="0"/>
          </a:p>
        </p:txBody>
      </p:sp>
      <p:pic>
        <p:nvPicPr>
          <p:cNvPr id="3" name="Picture 2">
            <a:extLst>
              <a:ext uri="{FF2B5EF4-FFF2-40B4-BE49-F238E27FC236}">
                <a16:creationId xmlns:a16="http://schemas.microsoft.com/office/drawing/2014/main" id="{75AACA67-65A2-4786-B979-EBF20BA22B78}"/>
              </a:ext>
            </a:extLst>
          </p:cNvPr>
          <p:cNvPicPr>
            <a:picLocks noChangeAspect="1"/>
          </p:cNvPicPr>
          <p:nvPr/>
        </p:nvPicPr>
        <p:blipFill>
          <a:blip r:embed="rId2"/>
          <a:stretch>
            <a:fillRect/>
          </a:stretch>
        </p:blipFill>
        <p:spPr>
          <a:xfrm>
            <a:off x="0" y="1544999"/>
            <a:ext cx="9144000" cy="2712720"/>
          </a:xfrm>
          <a:prstGeom prst="rect">
            <a:avLst/>
          </a:prstGeom>
        </p:spPr>
      </p:pic>
      <p:sp>
        <p:nvSpPr>
          <p:cNvPr id="4" name="TextBox 3">
            <a:extLst>
              <a:ext uri="{FF2B5EF4-FFF2-40B4-BE49-F238E27FC236}">
                <a16:creationId xmlns:a16="http://schemas.microsoft.com/office/drawing/2014/main" id="{E551DC8D-69DF-43DB-A7F9-2A79455986AC}"/>
              </a:ext>
            </a:extLst>
          </p:cNvPr>
          <p:cNvSpPr txBox="1"/>
          <p:nvPr/>
        </p:nvSpPr>
        <p:spPr>
          <a:xfrm>
            <a:off x="2891108" y="2658647"/>
            <a:ext cx="4880345" cy="461665"/>
          </a:xfrm>
          <a:prstGeom prst="rect">
            <a:avLst/>
          </a:prstGeom>
          <a:noFill/>
        </p:spPr>
        <p:txBody>
          <a:bodyPr wrap="square" rtlCol="0">
            <a:spAutoFit/>
          </a:bodyPr>
          <a:lstStyle/>
          <a:p>
            <a:r>
              <a:rPr lang="en-US" sz="2400" b="1" u="sng" dirty="0">
                <a:solidFill>
                  <a:schemeClr val="accent1">
                    <a:lumMod val="20000"/>
                    <a:lumOff val="80000"/>
                  </a:schemeClr>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t> The AS-IS BPMN model</a:t>
            </a:r>
          </a:p>
        </p:txBody>
      </p:sp>
    </p:spTree>
    <p:extLst>
      <p:ext uri="{BB962C8B-B14F-4D97-AF65-F5344CB8AC3E}">
        <p14:creationId xmlns:p14="http://schemas.microsoft.com/office/powerpoint/2010/main" val="4206297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136A76-4BD3-41ED-92AC-04A9BD726D3D}"/>
              </a:ext>
            </a:extLst>
          </p:cNvPr>
          <p:cNvPicPr>
            <a:picLocks noChangeAspect="1"/>
          </p:cNvPicPr>
          <p:nvPr/>
        </p:nvPicPr>
        <p:blipFill>
          <a:blip r:embed="rId2"/>
          <a:stretch>
            <a:fillRect/>
          </a:stretch>
        </p:blipFill>
        <p:spPr>
          <a:xfrm>
            <a:off x="606056" y="0"/>
            <a:ext cx="7953153" cy="5143500"/>
          </a:xfrm>
          <a:prstGeom prst="rect">
            <a:avLst/>
          </a:prstGeom>
        </p:spPr>
      </p:pic>
    </p:spTree>
    <p:extLst>
      <p:ext uri="{BB962C8B-B14F-4D97-AF65-F5344CB8AC3E}">
        <p14:creationId xmlns:p14="http://schemas.microsoft.com/office/powerpoint/2010/main" val="686579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335E-63CC-4537-BAE8-BAD6DB74CCA8}"/>
              </a:ext>
            </a:extLst>
          </p:cNvPr>
          <p:cNvSpPr>
            <a:spLocks noGrp="1"/>
          </p:cNvSpPr>
          <p:nvPr>
            <p:ph type="title"/>
          </p:nvPr>
        </p:nvSpPr>
        <p:spPr>
          <a:xfrm>
            <a:off x="486969" y="2034160"/>
            <a:ext cx="3665100" cy="1907840"/>
          </a:xfrm>
        </p:spPr>
        <p:txBody>
          <a:bodyPr/>
          <a:lstStyle/>
          <a:p>
            <a:r>
              <a:rPr lang="en-US" sz="3200" u="sng" dirty="0">
                <a:solidFill>
                  <a:schemeClr val="accent1">
                    <a:lumMod val="20000"/>
                    <a:lumOff val="80000"/>
                  </a:schemeClr>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t>Analysis of the AS-IS</a:t>
            </a:r>
            <a:br>
              <a:rPr lang="en-US" u="sng" dirty="0">
                <a:solidFill>
                  <a:schemeClr val="accent1">
                    <a:lumMod val="20000"/>
                    <a:lumOff val="80000"/>
                  </a:schemeClr>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br>
            <a:br>
              <a:rPr lang="en-US" sz="1600" u="sng" dirty="0">
                <a:solidFill>
                  <a:schemeClr val="accent1">
                    <a:lumMod val="20000"/>
                    <a:lumOff val="80000"/>
                  </a:schemeClr>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br>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Primary (core) activities, support and management activities.</a:t>
            </a:r>
            <a:r>
              <a:rPr lang="en-US" sz="1600" u="sng" dirty="0">
                <a:solidFill>
                  <a:schemeClr val="accent1">
                    <a:lumMod val="20000"/>
                    <a:lumOff val="80000"/>
                  </a:schemeClr>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t> </a:t>
            </a:r>
          </a:p>
        </p:txBody>
      </p:sp>
      <p:pic>
        <p:nvPicPr>
          <p:cNvPr id="3" name="Google Shape;363;p55">
            <a:extLst>
              <a:ext uri="{FF2B5EF4-FFF2-40B4-BE49-F238E27FC236}">
                <a16:creationId xmlns:a16="http://schemas.microsoft.com/office/drawing/2014/main" id="{EB452536-B882-4F82-8B17-994EA8BE8EC5}"/>
              </a:ext>
            </a:extLst>
          </p:cNvPr>
          <p:cNvPicPr preferRelativeResize="0"/>
          <p:nvPr/>
        </p:nvPicPr>
        <p:blipFill rotWithShape="1">
          <a:blip r:embed="rId2">
            <a:alphaModFix/>
          </a:blip>
          <a:srcRect l="25400" t="1058" r="4684"/>
          <a:stretch/>
        </p:blipFill>
        <p:spPr>
          <a:xfrm flipH="1">
            <a:off x="5301300" y="1201500"/>
            <a:ext cx="3665100" cy="3705300"/>
          </a:xfrm>
          <a:prstGeom prst="ellipse">
            <a:avLst/>
          </a:prstGeom>
          <a:noFill/>
          <a:ln>
            <a:noFill/>
          </a:ln>
        </p:spPr>
      </p:pic>
      <p:sp>
        <p:nvSpPr>
          <p:cNvPr id="4" name="Google Shape;365;p55">
            <a:extLst>
              <a:ext uri="{FF2B5EF4-FFF2-40B4-BE49-F238E27FC236}">
                <a16:creationId xmlns:a16="http://schemas.microsoft.com/office/drawing/2014/main" id="{B464E4BE-25F8-4EBC-854B-059EB6DFF14F}"/>
              </a:ext>
            </a:extLst>
          </p:cNvPr>
          <p:cNvSpPr/>
          <p:nvPr/>
        </p:nvSpPr>
        <p:spPr>
          <a:xfrm>
            <a:off x="3981625" y="1201500"/>
            <a:ext cx="1175100" cy="1201800"/>
          </a:xfrm>
          <a:prstGeom prst="ellipse">
            <a:avLst/>
          </a:prstGeom>
          <a:solidFill>
            <a:srgbClr val="0B2446">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862E8B31-E6CC-462A-95E9-0AFF230506A3}"/>
              </a:ext>
            </a:extLst>
          </p:cNvPr>
          <p:cNvPicPr>
            <a:picLocks noChangeAspect="1"/>
          </p:cNvPicPr>
          <p:nvPr/>
        </p:nvPicPr>
        <p:blipFill>
          <a:blip r:embed="rId3"/>
          <a:stretch>
            <a:fillRect/>
          </a:stretch>
        </p:blipFill>
        <p:spPr>
          <a:xfrm>
            <a:off x="3884728" y="3684349"/>
            <a:ext cx="896190" cy="920576"/>
          </a:xfrm>
          <a:prstGeom prst="rect">
            <a:avLst/>
          </a:prstGeom>
        </p:spPr>
      </p:pic>
    </p:spTree>
    <p:extLst>
      <p:ext uri="{BB962C8B-B14F-4D97-AF65-F5344CB8AC3E}">
        <p14:creationId xmlns:p14="http://schemas.microsoft.com/office/powerpoint/2010/main" val="2830713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8"/>
          <p:cNvSpPr/>
          <p:nvPr/>
        </p:nvSpPr>
        <p:spPr>
          <a:xfrm>
            <a:off x="4975185" y="-11780"/>
            <a:ext cx="5143431" cy="5143539"/>
          </a:xfrm>
          <a:custGeom>
            <a:avLst/>
            <a:gdLst/>
            <a:ahLst/>
            <a:cxnLst/>
            <a:rect l="l" t="t" r="r" b="b"/>
            <a:pathLst>
              <a:path w="47476" h="47477" extrusionOk="0">
                <a:moveTo>
                  <a:pt x="23728" y="1"/>
                </a:moveTo>
                <a:cubicBezTo>
                  <a:pt x="10629" y="1"/>
                  <a:pt x="0" y="10630"/>
                  <a:pt x="0" y="23728"/>
                </a:cubicBezTo>
                <a:cubicBezTo>
                  <a:pt x="0" y="36847"/>
                  <a:pt x="10629" y="47476"/>
                  <a:pt x="23728" y="47476"/>
                </a:cubicBezTo>
                <a:cubicBezTo>
                  <a:pt x="36847" y="47476"/>
                  <a:pt x="47476" y="36847"/>
                  <a:pt x="47476" y="23728"/>
                </a:cubicBezTo>
                <a:cubicBezTo>
                  <a:pt x="47476" y="10630"/>
                  <a:pt x="36847" y="1"/>
                  <a:pt x="23728" y="1"/>
                </a:cubicBezTo>
                <a:close/>
              </a:path>
            </a:pathLst>
          </a:custGeom>
          <a:solidFill>
            <a:srgbClr val="8FBAEC">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8"/>
          <p:cNvSpPr/>
          <p:nvPr/>
        </p:nvSpPr>
        <p:spPr>
          <a:xfrm>
            <a:off x="5186046" y="1299891"/>
            <a:ext cx="4635762" cy="2543720"/>
          </a:xfrm>
          <a:custGeom>
            <a:avLst/>
            <a:gdLst/>
            <a:ahLst/>
            <a:cxnLst/>
            <a:rect l="l" t="t" r="r" b="b"/>
            <a:pathLst>
              <a:path w="42790" h="16052" extrusionOk="0">
                <a:moveTo>
                  <a:pt x="21810" y="0"/>
                </a:moveTo>
                <a:cubicBezTo>
                  <a:pt x="21675" y="0"/>
                  <a:pt x="21540" y="1"/>
                  <a:pt x="21406" y="3"/>
                </a:cubicBezTo>
                <a:cubicBezTo>
                  <a:pt x="18727" y="3"/>
                  <a:pt x="16049" y="317"/>
                  <a:pt x="13538" y="903"/>
                </a:cubicBezTo>
                <a:cubicBezTo>
                  <a:pt x="12283" y="1217"/>
                  <a:pt x="11069" y="1573"/>
                  <a:pt x="9918" y="1991"/>
                </a:cubicBezTo>
                <a:cubicBezTo>
                  <a:pt x="8768" y="2410"/>
                  <a:pt x="7680" y="2891"/>
                  <a:pt x="6696" y="3393"/>
                </a:cubicBezTo>
                <a:cubicBezTo>
                  <a:pt x="5692" y="3895"/>
                  <a:pt x="4771" y="4418"/>
                  <a:pt x="3955" y="4920"/>
                </a:cubicBezTo>
                <a:cubicBezTo>
                  <a:pt x="3139" y="5444"/>
                  <a:pt x="2428" y="5946"/>
                  <a:pt x="1842" y="6406"/>
                </a:cubicBezTo>
                <a:cubicBezTo>
                  <a:pt x="1695" y="6532"/>
                  <a:pt x="1549" y="6636"/>
                  <a:pt x="1423" y="6741"/>
                </a:cubicBezTo>
                <a:cubicBezTo>
                  <a:pt x="1298" y="6845"/>
                  <a:pt x="1172" y="6950"/>
                  <a:pt x="1068" y="7055"/>
                </a:cubicBezTo>
                <a:cubicBezTo>
                  <a:pt x="838" y="7243"/>
                  <a:pt x="649" y="7410"/>
                  <a:pt x="482" y="7557"/>
                </a:cubicBezTo>
                <a:cubicBezTo>
                  <a:pt x="335" y="7703"/>
                  <a:pt x="210" y="7829"/>
                  <a:pt x="126" y="7892"/>
                </a:cubicBezTo>
                <a:cubicBezTo>
                  <a:pt x="43" y="7975"/>
                  <a:pt x="1" y="8017"/>
                  <a:pt x="1" y="8017"/>
                </a:cubicBezTo>
                <a:cubicBezTo>
                  <a:pt x="1" y="8017"/>
                  <a:pt x="43" y="8059"/>
                  <a:pt x="126" y="8143"/>
                </a:cubicBezTo>
                <a:cubicBezTo>
                  <a:pt x="210" y="8226"/>
                  <a:pt x="335" y="8352"/>
                  <a:pt x="482" y="8498"/>
                </a:cubicBezTo>
                <a:cubicBezTo>
                  <a:pt x="649" y="8645"/>
                  <a:pt x="838" y="8812"/>
                  <a:pt x="1068" y="9001"/>
                </a:cubicBezTo>
                <a:cubicBezTo>
                  <a:pt x="1172" y="9105"/>
                  <a:pt x="1298" y="9189"/>
                  <a:pt x="1423" y="9314"/>
                </a:cubicBezTo>
                <a:cubicBezTo>
                  <a:pt x="1549" y="9419"/>
                  <a:pt x="1695" y="9524"/>
                  <a:pt x="1842" y="9628"/>
                </a:cubicBezTo>
                <a:cubicBezTo>
                  <a:pt x="2428" y="10089"/>
                  <a:pt x="3139" y="10591"/>
                  <a:pt x="3955" y="11114"/>
                </a:cubicBezTo>
                <a:cubicBezTo>
                  <a:pt x="4771" y="11637"/>
                  <a:pt x="5692" y="12160"/>
                  <a:pt x="6696" y="12662"/>
                </a:cubicBezTo>
                <a:cubicBezTo>
                  <a:pt x="7680" y="13164"/>
                  <a:pt x="8768" y="13625"/>
                  <a:pt x="9918" y="14043"/>
                </a:cubicBezTo>
                <a:cubicBezTo>
                  <a:pt x="11069" y="14483"/>
                  <a:pt x="12283" y="14838"/>
                  <a:pt x="13538" y="15131"/>
                </a:cubicBezTo>
                <a:cubicBezTo>
                  <a:pt x="16049" y="15738"/>
                  <a:pt x="18727" y="16052"/>
                  <a:pt x="21406" y="16052"/>
                </a:cubicBezTo>
                <a:cubicBezTo>
                  <a:pt x="22745" y="16052"/>
                  <a:pt x="24084" y="15989"/>
                  <a:pt x="25381" y="15843"/>
                </a:cubicBezTo>
                <a:cubicBezTo>
                  <a:pt x="26699" y="15696"/>
                  <a:pt x="27996" y="15466"/>
                  <a:pt x="29252" y="15152"/>
                </a:cubicBezTo>
                <a:cubicBezTo>
                  <a:pt x="30507" y="14859"/>
                  <a:pt x="31721" y="14503"/>
                  <a:pt x="32872" y="14085"/>
                </a:cubicBezTo>
                <a:cubicBezTo>
                  <a:pt x="34022" y="13667"/>
                  <a:pt x="35110" y="13185"/>
                  <a:pt x="36115" y="12683"/>
                </a:cubicBezTo>
                <a:cubicBezTo>
                  <a:pt x="37098" y="12181"/>
                  <a:pt x="38019" y="11658"/>
                  <a:pt x="38835" y="11135"/>
                </a:cubicBezTo>
                <a:cubicBezTo>
                  <a:pt x="39651" y="10612"/>
                  <a:pt x="40362" y="10110"/>
                  <a:pt x="40948" y="9628"/>
                </a:cubicBezTo>
                <a:cubicBezTo>
                  <a:pt x="41095" y="9524"/>
                  <a:pt x="41241" y="9419"/>
                  <a:pt x="41367" y="9314"/>
                </a:cubicBezTo>
                <a:cubicBezTo>
                  <a:pt x="41492" y="9210"/>
                  <a:pt x="41618" y="9105"/>
                  <a:pt x="41743" y="9001"/>
                </a:cubicBezTo>
                <a:cubicBezTo>
                  <a:pt x="41953" y="8812"/>
                  <a:pt x="42162" y="8645"/>
                  <a:pt x="42308" y="8498"/>
                </a:cubicBezTo>
                <a:cubicBezTo>
                  <a:pt x="42476" y="8352"/>
                  <a:pt x="42580" y="8226"/>
                  <a:pt x="42664" y="8143"/>
                </a:cubicBezTo>
                <a:lnTo>
                  <a:pt x="42789" y="8017"/>
                </a:lnTo>
                <a:cubicBezTo>
                  <a:pt x="42789" y="8017"/>
                  <a:pt x="42748" y="7975"/>
                  <a:pt x="42664" y="7913"/>
                </a:cubicBezTo>
                <a:cubicBezTo>
                  <a:pt x="42580" y="7829"/>
                  <a:pt x="42476" y="7703"/>
                  <a:pt x="42308" y="7557"/>
                </a:cubicBezTo>
                <a:cubicBezTo>
                  <a:pt x="42162" y="7410"/>
                  <a:pt x="41953" y="7243"/>
                  <a:pt x="41743" y="7055"/>
                </a:cubicBezTo>
                <a:cubicBezTo>
                  <a:pt x="41618" y="6950"/>
                  <a:pt x="41492" y="6845"/>
                  <a:pt x="41367" y="6741"/>
                </a:cubicBezTo>
                <a:cubicBezTo>
                  <a:pt x="41241" y="6636"/>
                  <a:pt x="41095" y="6532"/>
                  <a:pt x="40948" y="6406"/>
                </a:cubicBezTo>
                <a:cubicBezTo>
                  <a:pt x="40362" y="5946"/>
                  <a:pt x="39651" y="5444"/>
                  <a:pt x="38835" y="4920"/>
                </a:cubicBezTo>
                <a:cubicBezTo>
                  <a:pt x="38019" y="4397"/>
                  <a:pt x="37098" y="3874"/>
                  <a:pt x="36115" y="3372"/>
                </a:cubicBezTo>
                <a:cubicBezTo>
                  <a:pt x="35110" y="2870"/>
                  <a:pt x="34022" y="2389"/>
                  <a:pt x="32872" y="1970"/>
                </a:cubicBezTo>
                <a:cubicBezTo>
                  <a:pt x="31721" y="1552"/>
                  <a:pt x="30507" y="1175"/>
                  <a:pt x="29252" y="882"/>
                </a:cubicBezTo>
                <a:cubicBezTo>
                  <a:pt x="27996" y="589"/>
                  <a:pt x="26699" y="359"/>
                  <a:pt x="25381" y="213"/>
                </a:cubicBezTo>
                <a:cubicBezTo>
                  <a:pt x="24197" y="81"/>
                  <a:pt x="22997" y="0"/>
                  <a:pt x="21810" y="0"/>
                </a:cubicBezTo>
                <a:close/>
              </a:path>
            </a:pathLst>
          </a:custGeom>
          <a:gradFill>
            <a:gsLst>
              <a:gs pos="0">
                <a:srgbClr val="E7EFF7"/>
              </a:gs>
              <a:gs pos="100000">
                <a:srgbClr val="8BAFD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8"/>
          <p:cNvSpPr txBox="1">
            <a:spLocks noGrp="1"/>
          </p:cNvSpPr>
          <p:nvPr>
            <p:ph type="title"/>
          </p:nvPr>
        </p:nvSpPr>
        <p:spPr>
          <a:xfrm>
            <a:off x="899383" y="1251123"/>
            <a:ext cx="3875555" cy="455600"/>
          </a:xfrm>
          <a:prstGeom prst="rect">
            <a:avLst/>
          </a:prstGeom>
        </p:spPr>
        <p:txBody>
          <a:bodyPr spcFirstLastPara="1" wrap="square" lIns="91425" tIns="91425" rIns="91425" bIns="91425" anchor="ctr" anchorCtr="0">
            <a:noAutofit/>
          </a:bodyPr>
          <a:lstStyle/>
          <a:p>
            <a:pPr algn="ctr" rtl="0">
              <a:spcBef>
                <a:spcPts val="0"/>
              </a:spcBef>
              <a:spcAft>
                <a:spcPts val="0"/>
              </a:spcAft>
            </a:pPr>
            <a:r>
              <a:rPr lang="en-US" sz="2800" i="0" u="sng" strike="noStrike" dirty="0">
                <a:solidFill>
                  <a:schemeClr val="bg2"/>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t>Primary (core) activities</a:t>
            </a:r>
            <a:br>
              <a:rPr lang="en-US" sz="2800" u="sng" dirty="0">
                <a:solidFill>
                  <a:schemeClr val="bg2"/>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br>
            <a:br>
              <a:rPr lang="en-US" sz="2800" u="sng" dirty="0">
                <a:solidFill>
                  <a:schemeClr val="bg2"/>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br>
            <a:endParaRPr sz="2800" u="sng" dirty="0">
              <a:solidFill>
                <a:schemeClr val="bg2"/>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endParaRPr>
          </a:p>
        </p:txBody>
      </p:sp>
      <p:sp>
        <p:nvSpPr>
          <p:cNvPr id="411" name="Google Shape;411;p58"/>
          <p:cNvSpPr txBox="1">
            <a:spLocks noGrp="1"/>
          </p:cNvSpPr>
          <p:nvPr>
            <p:ph type="subTitle" idx="1"/>
          </p:nvPr>
        </p:nvSpPr>
        <p:spPr>
          <a:xfrm>
            <a:off x="202527" y="1413023"/>
            <a:ext cx="7191619" cy="37187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Adobe Devanagari" panose="02040503050201020203" pitchFamily="18" charset="0"/>
                <a:cs typeface="Adobe Devanagari" panose="02040503050201020203" pitchFamily="18" charset="0"/>
              </a:rPr>
              <a:t>• The doctor examining the patient and giving diagnosis.</a:t>
            </a:r>
          </a:p>
          <a:p>
            <a:pPr marL="0" lvl="0" indent="0" algn="l" rtl="0">
              <a:spcBef>
                <a:spcPts val="0"/>
              </a:spcBef>
              <a:spcAft>
                <a:spcPts val="0"/>
              </a:spcAft>
              <a:buNone/>
            </a:pPr>
            <a:r>
              <a:rPr lang="en-US" sz="1800" dirty="0">
                <a:latin typeface="Adobe Devanagari" panose="02040503050201020203" pitchFamily="18" charset="0"/>
                <a:cs typeface="Adobe Devanagari" panose="02040503050201020203" pitchFamily="18" charset="0"/>
              </a:rPr>
              <a:t>• Receptionist checking if the patient has paid.</a:t>
            </a:r>
          </a:p>
          <a:p>
            <a:pPr marL="0" lvl="0" indent="0" algn="l" rtl="0">
              <a:spcBef>
                <a:spcPts val="0"/>
              </a:spcBef>
              <a:spcAft>
                <a:spcPts val="0"/>
              </a:spcAft>
              <a:buNone/>
            </a:pPr>
            <a:br>
              <a:rPr lang="en-US" dirty="0"/>
            </a:br>
            <a:br>
              <a:rPr lang="en-US" dirty="0"/>
            </a:br>
            <a:br>
              <a:rPr lang="en-US" dirty="0"/>
            </a:br>
            <a:br>
              <a:rPr lang="en-US" dirty="0"/>
            </a:br>
            <a:br>
              <a:rPr lang="en-US" dirty="0"/>
            </a:br>
            <a:br>
              <a:rPr lang="en-US" dirty="0"/>
            </a:br>
            <a:br>
              <a:rPr lang="en-US" dirty="0"/>
            </a:br>
            <a:br>
              <a:rPr lang="en-US" dirty="0"/>
            </a:br>
            <a:r>
              <a:rPr lang="en-US" dirty="0"/>
              <a:t> </a:t>
            </a:r>
            <a:endParaRPr dirty="0"/>
          </a:p>
        </p:txBody>
      </p:sp>
      <p:sp>
        <p:nvSpPr>
          <p:cNvPr id="412" name="Google Shape;412;p58"/>
          <p:cNvSpPr/>
          <p:nvPr/>
        </p:nvSpPr>
        <p:spPr>
          <a:xfrm>
            <a:off x="5186033" y="1702232"/>
            <a:ext cx="4635762" cy="1739034"/>
          </a:xfrm>
          <a:custGeom>
            <a:avLst/>
            <a:gdLst/>
            <a:ahLst/>
            <a:cxnLst/>
            <a:rect l="l" t="t" r="r" b="b"/>
            <a:pathLst>
              <a:path w="42790" h="16052" extrusionOk="0">
                <a:moveTo>
                  <a:pt x="21810" y="0"/>
                </a:moveTo>
                <a:cubicBezTo>
                  <a:pt x="21675" y="0"/>
                  <a:pt x="21540" y="1"/>
                  <a:pt x="21406" y="3"/>
                </a:cubicBezTo>
                <a:cubicBezTo>
                  <a:pt x="18727" y="3"/>
                  <a:pt x="16049" y="317"/>
                  <a:pt x="13538" y="903"/>
                </a:cubicBezTo>
                <a:cubicBezTo>
                  <a:pt x="12283" y="1217"/>
                  <a:pt x="11069" y="1573"/>
                  <a:pt x="9918" y="1991"/>
                </a:cubicBezTo>
                <a:cubicBezTo>
                  <a:pt x="8768" y="2410"/>
                  <a:pt x="7680" y="2891"/>
                  <a:pt x="6696" y="3393"/>
                </a:cubicBezTo>
                <a:cubicBezTo>
                  <a:pt x="5692" y="3895"/>
                  <a:pt x="4771" y="4418"/>
                  <a:pt x="3955" y="4920"/>
                </a:cubicBezTo>
                <a:cubicBezTo>
                  <a:pt x="3139" y="5444"/>
                  <a:pt x="2428" y="5946"/>
                  <a:pt x="1842" y="6406"/>
                </a:cubicBezTo>
                <a:cubicBezTo>
                  <a:pt x="1695" y="6532"/>
                  <a:pt x="1549" y="6636"/>
                  <a:pt x="1423" y="6741"/>
                </a:cubicBezTo>
                <a:cubicBezTo>
                  <a:pt x="1298" y="6845"/>
                  <a:pt x="1172" y="6950"/>
                  <a:pt x="1068" y="7055"/>
                </a:cubicBezTo>
                <a:cubicBezTo>
                  <a:pt x="838" y="7243"/>
                  <a:pt x="649" y="7410"/>
                  <a:pt x="482" y="7557"/>
                </a:cubicBezTo>
                <a:cubicBezTo>
                  <a:pt x="335" y="7703"/>
                  <a:pt x="210" y="7829"/>
                  <a:pt x="126" y="7892"/>
                </a:cubicBezTo>
                <a:cubicBezTo>
                  <a:pt x="43" y="7975"/>
                  <a:pt x="1" y="8017"/>
                  <a:pt x="1" y="8017"/>
                </a:cubicBezTo>
                <a:cubicBezTo>
                  <a:pt x="1" y="8017"/>
                  <a:pt x="43" y="8059"/>
                  <a:pt x="126" y="8143"/>
                </a:cubicBezTo>
                <a:cubicBezTo>
                  <a:pt x="210" y="8226"/>
                  <a:pt x="335" y="8352"/>
                  <a:pt x="482" y="8498"/>
                </a:cubicBezTo>
                <a:cubicBezTo>
                  <a:pt x="649" y="8645"/>
                  <a:pt x="838" y="8812"/>
                  <a:pt x="1068" y="9001"/>
                </a:cubicBezTo>
                <a:cubicBezTo>
                  <a:pt x="1172" y="9105"/>
                  <a:pt x="1298" y="9189"/>
                  <a:pt x="1423" y="9314"/>
                </a:cubicBezTo>
                <a:cubicBezTo>
                  <a:pt x="1549" y="9419"/>
                  <a:pt x="1695" y="9524"/>
                  <a:pt x="1842" y="9628"/>
                </a:cubicBezTo>
                <a:cubicBezTo>
                  <a:pt x="2428" y="10089"/>
                  <a:pt x="3139" y="10591"/>
                  <a:pt x="3955" y="11114"/>
                </a:cubicBezTo>
                <a:cubicBezTo>
                  <a:pt x="4771" y="11637"/>
                  <a:pt x="5692" y="12160"/>
                  <a:pt x="6696" y="12662"/>
                </a:cubicBezTo>
                <a:cubicBezTo>
                  <a:pt x="7680" y="13164"/>
                  <a:pt x="8768" y="13625"/>
                  <a:pt x="9918" y="14043"/>
                </a:cubicBezTo>
                <a:cubicBezTo>
                  <a:pt x="11069" y="14483"/>
                  <a:pt x="12283" y="14838"/>
                  <a:pt x="13538" y="15131"/>
                </a:cubicBezTo>
                <a:cubicBezTo>
                  <a:pt x="16049" y="15738"/>
                  <a:pt x="18727" y="16052"/>
                  <a:pt x="21406" y="16052"/>
                </a:cubicBezTo>
                <a:cubicBezTo>
                  <a:pt x="22745" y="16052"/>
                  <a:pt x="24084" y="15989"/>
                  <a:pt x="25381" y="15843"/>
                </a:cubicBezTo>
                <a:cubicBezTo>
                  <a:pt x="26699" y="15696"/>
                  <a:pt x="27996" y="15466"/>
                  <a:pt x="29252" y="15152"/>
                </a:cubicBezTo>
                <a:cubicBezTo>
                  <a:pt x="30507" y="14859"/>
                  <a:pt x="31721" y="14503"/>
                  <a:pt x="32872" y="14085"/>
                </a:cubicBezTo>
                <a:cubicBezTo>
                  <a:pt x="34022" y="13667"/>
                  <a:pt x="35110" y="13185"/>
                  <a:pt x="36115" y="12683"/>
                </a:cubicBezTo>
                <a:cubicBezTo>
                  <a:pt x="37098" y="12181"/>
                  <a:pt x="38019" y="11658"/>
                  <a:pt x="38835" y="11135"/>
                </a:cubicBezTo>
                <a:cubicBezTo>
                  <a:pt x="39651" y="10612"/>
                  <a:pt x="40362" y="10110"/>
                  <a:pt x="40948" y="9628"/>
                </a:cubicBezTo>
                <a:cubicBezTo>
                  <a:pt x="41095" y="9524"/>
                  <a:pt x="41241" y="9419"/>
                  <a:pt x="41367" y="9314"/>
                </a:cubicBezTo>
                <a:cubicBezTo>
                  <a:pt x="41492" y="9210"/>
                  <a:pt x="41618" y="9105"/>
                  <a:pt x="41743" y="9001"/>
                </a:cubicBezTo>
                <a:cubicBezTo>
                  <a:pt x="41953" y="8812"/>
                  <a:pt x="42162" y="8645"/>
                  <a:pt x="42308" y="8498"/>
                </a:cubicBezTo>
                <a:cubicBezTo>
                  <a:pt x="42476" y="8352"/>
                  <a:pt x="42580" y="8226"/>
                  <a:pt x="42664" y="8143"/>
                </a:cubicBezTo>
                <a:lnTo>
                  <a:pt x="42789" y="8017"/>
                </a:lnTo>
                <a:cubicBezTo>
                  <a:pt x="42789" y="8017"/>
                  <a:pt x="42748" y="7975"/>
                  <a:pt x="42664" y="7913"/>
                </a:cubicBezTo>
                <a:cubicBezTo>
                  <a:pt x="42580" y="7829"/>
                  <a:pt x="42476" y="7703"/>
                  <a:pt x="42308" y="7557"/>
                </a:cubicBezTo>
                <a:cubicBezTo>
                  <a:pt x="42162" y="7410"/>
                  <a:pt x="41953" y="7243"/>
                  <a:pt x="41743" y="7055"/>
                </a:cubicBezTo>
                <a:cubicBezTo>
                  <a:pt x="41618" y="6950"/>
                  <a:pt x="41492" y="6845"/>
                  <a:pt x="41367" y="6741"/>
                </a:cubicBezTo>
                <a:cubicBezTo>
                  <a:pt x="41241" y="6636"/>
                  <a:pt x="41095" y="6532"/>
                  <a:pt x="40948" y="6406"/>
                </a:cubicBezTo>
                <a:cubicBezTo>
                  <a:pt x="40362" y="5946"/>
                  <a:pt x="39651" y="5444"/>
                  <a:pt x="38835" y="4920"/>
                </a:cubicBezTo>
                <a:cubicBezTo>
                  <a:pt x="38019" y="4397"/>
                  <a:pt x="37098" y="3874"/>
                  <a:pt x="36115" y="3372"/>
                </a:cubicBezTo>
                <a:cubicBezTo>
                  <a:pt x="35110" y="2870"/>
                  <a:pt x="34022" y="2389"/>
                  <a:pt x="32872" y="1970"/>
                </a:cubicBezTo>
                <a:cubicBezTo>
                  <a:pt x="31721" y="1552"/>
                  <a:pt x="30507" y="1175"/>
                  <a:pt x="29252" y="882"/>
                </a:cubicBezTo>
                <a:cubicBezTo>
                  <a:pt x="27996" y="589"/>
                  <a:pt x="26699" y="359"/>
                  <a:pt x="25381" y="213"/>
                </a:cubicBezTo>
                <a:cubicBezTo>
                  <a:pt x="24197" y="81"/>
                  <a:pt x="22997" y="0"/>
                  <a:pt x="21810" y="0"/>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8"/>
          <p:cNvSpPr/>
          <p:nvPr/>
        </p:nvSpPr>
        <p:spPr>
          <a:xfrm>
            <a:off x="6693429" y="1835987"/>
            <a:ext cx="1618671" cy="1469382"/>
          </a:xfrm>
          <a:custGeom>
            <a:avLst/>
            <a:gdLst/>
            <a:ahLst/>
            <a:cxnLst/>
            <a:rect l="l" t="t" r="r" b="b"/>
            <a:pathLst>
              <a:path w="14941" h="13563" extrusionOk="0">
                <a:moveTo>
                  <a:pt x="7467" y="1"/>
                </a:moveTo>
                <a:cubicBezTo>
                  <a:pt x="4395" y="1"/>
                  <a:pt x="1630" y="2103"/>
                  <a:pt x="880" y="5212"/>
                </a:cubicBezTo>
                <a:cubicBezTo>
                  <a:pt x="1" y="8853"/>
                  <a:pt x="2261" y="12514"/>
                  <a:pt x="5901" y="13372"/>
                </a:cubicBezTo>
                <a:cubicBezTo>
                  <a:pt x="6436" y="13501"/>
                  <a:pt x="6971" y="13563"/>
                  <a:pt x="7498" y="13563"/>
                </a:cubicBezTo>
                <a:cubicBezTo>
                  <a:pt x="10558" y="13563"/>
                  <a:pt x="13333" y="11477"/>
                  <a:pt x="14082" y="8371"/>
                </a:cubicBezTo>
                <a:cubicBezTo>
                  <a:pt x="14940" y="4710"/>
                  <a:pt x="12701" y="1069"/>
                  <a:pt x="9061" y="190"/>
                </a:cubicBezTo>
                <a:cubicBezTo>
                  <a:pt x="8526" y="62"/>
                  <a:pt x="7992" y="1"/>
                  <a:pt x="7467" y="1"/>
                </a:cubicBezTo>
                <a:close/>
              </a:path>
            </a:pathLst>
          </a:custGeom>
          <a:gradFill>
            <a:gsLst>
              <a:gs pos="0">
                <a:srgbClr val="6F8BB4"/>
              </a:gs>
              <a:gs pos="100000">
                <a:srgbClr val="3C4C64"/>
              </a:gs>
            </a:gsLst>
            <a:path path="circle">
              <a:fillToRect l="50000" t="50000" r="50000" b="50000"/>
            </a:path>
            <a:tileRect/>
          </a:gra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8"/>
          <p:cNvSpPr/>
          <p:nvPr/>
        </p:nvSpPr>
        <p:spPr>
          <a:xfrm>
            <a:off x="7189227" y="2258888"/>
            <a:ext cx="627075" cy="623578"/>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gradFill>
            <a:gsLst>
              <a:gs pos="0">
                <a:srgbClr val="6F8BB4"/>
              </a:gs>
              <a:gs pos="100000">
                <a:srgbClr val="3C4C64"/>
              </a:gs>
            </a:gsLst>
            <a:path path="circle">
              <a:fillToRect l="50000" t="50000" r="50000" b="50000"/>
            </a:path>
            <a:tileRect/>
          </a:gra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8"/>
          <p:cNvSpPr/>
          <p:nvPr/>
        </p:nvSpPr>
        <p:spPr>
          <a:xfrm>
            <a:off x="7443769" y="1947140"/>
            <a:ext cx="649592" cy="623591"/>
          </a:xfrm>
          <a:custGeom>
            <a:avLst/>
            <a:gdLst/>
            <a:ahLst/>
            <a:cxnLst/>
            <a:rect l="l" t="t" r="r" b="b"/>
            <a:pathLst>
              <a:path w="5996" h="5756" extrusionOk="0">
                <a:moveTo>
                  <a:pt x="819" y="0"/>
                </a:moveTo>
                <a:cubicBezTo>
                  <a:pt x="1" y="0"/>
                  <a:pt x="14" y="1278"/>
                  <a:pt x="858" y="1298"/>
                </a:cubicBezTo>
                <a:cubicBezTo>
                  <a:pt x="2972" y="1361"/>
                  <a:pt x="4625" y="2993"/>
                  <a:pt x="4667" y="5127"/>
                </a:cubicBezTo>
                <a:cubicBezTo>
                  <a:pt x="4677" y="5546"/>
                  <a:pt x="5012" y="5755"/>
                  <a:pt x="5341" y="5755"/>
                </a:cubicBezTo>
                <a:cubicBezTo>
                  <a:pt x="5671" y="5755"/>
                  <a:pt x="5995" y="5546"/>
                  <a:pt x="5985" y="5127"/>
                </a:cubicBezTo>
                <a:cubicBezTo>
                  <a:pt x="5922" y="2282"/>
                  <a:pt x="3704" y="64"/>
                  <a:pt x="858" y="1"/>
                </a:cubicBezTo>
                <a:cubicBezTo>
                  <a:pt x="845" y="0"/>
                  <a:pt x="832" y="0"/>
                  <a:pt x="8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8"/>
          <p:cNvSpPr/>
          <p:nvPr/>
        </p:nvSpPr>
        <p:spPr>
          <a:xfrm>
            <a:off x="5186026" y="2426250"/>
            <a:ext cx="353251" cy="288746"/>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8"/>
          <p:cNvSpPr/>
          <p:nvPr/>
        </p:nvSpPr>
        <p:spPr>
          <a:xfrm>
            <a:off x="7468750" y="1947150"/>
            <a:ext cx="156302" cy="142775"/>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8"/>
          <p:cNvSpPr/>
          <p:nvPr/>
        </p:nvSpPr>
        <p:spPr>
          <a:xfrm>
            <a:off x="7288473" y="2357578"/>
            <a:ext cx="428583" cy="426200"/>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8"/>
          <p:cNvSpPr/>
          <p:nvPr/>
        </p:nvSpPr>
        <p:spPr>
          <a:xfrm>
            <a:off x="4975185" y="-1147"/>
            <a:ext cx="5143431" cy="5143539"/>
          </a:xfrm>
          <a:custGeom>
            <a:avLst/>
            <a:gdLst/>
            <a:ahLst/>
            <a:cxnLst/>
            <a:rect l="l" t="t" r="r" b="b"/>
            <a:pathLst>
              <a:path w="47476" h="47477" extrusionOk="0">
                <a:moveTo>
                  <a:pt x="23728" y="1"/>
                </a:moveTo>
                <a:cubicBezTo>
                  <a:pt x="10629" y="1"/>
                  <a:pt x="0" y="10630"/>
                  <a:pt x="0" y="23728"/>
                </a:cubicBezTo>
                <a:cubicBezTo>
                  <a:pt x="0" y="36847"/>
                  <a:pt x="10629" y="47476"/>
                  <a:pt x="23728" y="47476"/>
                </a:cubicBezTo>
                <a:cubicBezTo>
                  <a:pt x="36847" y="47476"/>
                  <a:pt x="47476" y="36847"/>
                  <a:pt x="47476" y="23728"/>
                </a:cubicBezTo>
                <a:cubicBezTo>
                  <a:pt x="47476" y="10630"/>
                  <a:pt x="36847" y="1"/>
                  <a:pt x="23728" y="1"/>
                </a:cubicBezTo>
                <a:close/>
              </a:path>
            </a:pathLst>
          </a:custGeom>
          <a:solidFill>
            <a:srgbClr val="8FBAEC">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8"/>
          <p:cNvSpPr/>
          <p:nvPr/>
        </p:nvSpPr>
        <p:spPr>
          <a:xfrm>
            <a:off x="5186046" y="1299891"/>
            <a:ext cx="4635762" cy="2543720"/>
          </a:xfrm>
          <a:custGeom>
            <a:avLst/>
            <a:gdLst/>
            <a:ahLst/>
            <a:cxnLst/>
            <a:rect l="l" t="t" r="r" b="b"/>
            <a:pathLst>
              <a:path w="42790" h="16052" extrusionOk="0">
                <a:moveTo>
                  <a:pt x="21810" y="0"/>
                </a:moveTo>
                <a:cubicBezTo>
                  <a:pt x="21675" y="0"/>
                  <a:pt x="21540" y="1"/>
                  <a:pt x="21406" y="3"/>
                </a:cubicBezTo>
                <a:cubicBezTo>
                  <a:pt x="18727" y="3"/>
                  <a:pt x="16049" y="317"/>
                  <a:pt x="13538" y="903"/>
                </a:cubicBezTo>
                <a:cubicBezTo>
                  <a:pt x="12283" y="1217"/>
                  <a:pt x="11069" y="1573"/>
                  <a:pt x="9918" y="1991"/>
                </a:cubicBezTo>
                <a:cubicBezTo>
                  <a:pt x="8768" y="2410"/>
                  <a:pt x="7680" y="2891"/>
                  <a:pt x="6696" y="3393"/>
                </a:cubicBezTo>
                <a:cubicBezTo>
                  <a:pt x="5692" y="3895"/>
                  <a:pt x="4771" y="4418"/>
                  <a:pt x="3955" y="4920"/>
                </a:cubicBezTo>
                <a:cubicBezTo>
                  <a:pt x="3139" y="5444"/>
                  <a:pt x="2428" y="5946"/>
                  <a:pt x="1842" y="6406"/>
                </a:cubicBezTo>
                <a:cubicBezTo>
                  <a:pt x="1695" y="6532"/>
                  <a:pt x="1549" y="6636"/>
                  <a:pt x="1423" y="6741"/>
                </a:cubicBezTo>
                <a:cubicBezTo>
                  <a:pt x="1298" y="6845"/>
                  <a:pt x="1172" y="6950"/>
                  <a:pt x="1068" y="7055"/>
                </a:cubicBezTo>
                <a:cubicBezTo>
                  <a:pt x="838" y="7243"/>
                  <a:pt x="649" y="7410"/>
                  <a:pt x="482" y="7557"/>
                </a:cubicBezTo>
                <a:cubicBezTo>
                  <a:pt x="335" y="7703"/>
                  <a:pt x="210" y="7829"/>
                  <a:pt x="126" y="7892"/>
                </a:cubicBezTo>
                <a:cubicBezTo>
                  <a:pt x="43" y="7975"/>
                  <a:pt x="1" y="8017"/>
                  <a:pt x="1" y="8017"/>
                </a:cubicBezTo>
                <a:cubicBezTo>
                  <a:pt x="1" y="8017"/>
                  <a:pt x="43" y="8059"/>
                  <a:pt x="126" y="8143"/>
                </a:cubicBezTo>
                <a:cubicBezTo>
                  <a:pt x="210" y="8226"/>
                  <a:pt x="335" y="8352"/>
                  <a:pt x="482" y="8498"/>
                </a:cubicBezTo>
                <a:cubicBezTo>
                  <a:pt x="649" y="8645"/>
                  <a:pt x="838" y="8812"/>
                  <a:pt x="1068" y="9001"/>
                </a:cubicBezTo>
                <a:cubicBezTo>
                  <a:pt x="1172" y="9105"/>
                  <a:pt x="1298" y="9189"/>
                  <a:pt x="1423" y="9314"/>
                </a:cubicBezTo>
                <a:cubicBezTo>
                  <a:pt x="1549" y="9419"/>
                  <a:pt x="1695" y="9524"/>
                  <a:pt x="1842" y="9628"/>
                </a:cubicBezTo>
                <a:cubicBezTo>
                  <a:pt x="2428" y="10089"/>
                  <a:pt x="3139" y="10591"/>
                  <a:pt x="3955" y="11114"/>
                </a:cubicBezTo>
                <a:cubicBezTo>
                  <a:pt x="4771" y="11637"/>
                  <a:pt x="5692" y="12160"/>
                  <a:pt x="6696" y="12662"/>
                </a:cubicBezTo>
                <a:cubicBezTo>
                  <a:pt x="7680" y="13164"/>
                  <a:pt x="8768" y="13625"/>
                  <a:pt x="9918" y="14043"/>
                </a:cubicBezTo>
                <a:cubicBezTo>
                  <a:pt x="11069" y="14483"/>
                  <a:pt x="12283" y="14838"/>
                  <a:pt x="13538" y="15131"/>
                </a:cubicBezTo>
                <a:cubicBezTo>
                  <a:pt x="16049" y="15738"/>
                  <a:pt x="18727" y="16052"/>
                  <a:pt x="21406" y="16052"/>
                </a:cubicBezTo>
                <a:cubicBezTo>
                  <a:pt x="22745" y="16052"/>
                  <a:pt x="24084" y="15989"/>
                  <a:pt x="25381" y="15843"/>
                </a:cubicBezTo>
                <a:cubicBezTo>
                  <a:pt x="26699" y="15696"/>
                  <a:pt x="27996" y="15466"/>
                  <a:pt x="29252" y="15152"/>
                </a:cubicBezTo>
                <a:cubicBezTo>
                  <a:pt x="30507" y="14859"/>
                  <a:pt x="31721" y="14503"/>
                  <a:pt x="32872" y="14085"/>
                </a:cubicBezTo>
                <a:cubicBezTo>
                  <a:pt x="34022" y="13667"/>
                  <a:pt x="35110" y="13185"/>
                  <a:pt x="36115" y="12683"/>
                </a:cubicBezTo>
                <a:cubicBezTo>
                  <a:pt x="37098" y="12181"/>
                  <a:pt x="38019" y="11658"/>
                  <a:pt x="38835" y="11135"/>
                </a:cubicBezTo>
                <a:cubicBezTo>
                  <a:pt x="39651" y="10612"/>
                  <a:pt x="40362" y="10110"/>
                  <a:pt x="40948" y="9628"/>
                </a:cubicBezTo>
                <a:cubicBezTo>
                  <a:pt x="41095" y="9524"/>
                  <a:pt x="41241" y="9419"/>
                  <a:pt x="41367" y="9314"/>
                </a:cubicBezTo>
                <a:cubicBezTo>
                  <a:pt x="41492" y="9210"/>
                  <a:pt x="41618" y="9105"/>
                  <a:pt x="41743" y="9001"/>
                </a:cubicBezTo>
                <a:cubicBezTo>
                  <a:pt x="41953" y="8812"/>
                  <a:pt x="42162" y="8645"/>
                  <a:pt x="42308" y="8498"/>
                </a:cubicBezTo>
                <a:cubicBezTo>
                  <a:pt x="42476" y="8352"/>
                  <a:pt x="42580" y="8226"/>
                  <a:pt x="42664" y="8143"/>
                </a:cubicBezTo>
                <a:lnTo>
                  <a:pt x="42789" y="8017"/>
                </a:lnTo>
                <a:cubicBezTo>
                  <a:pt x="42789" y="8017"/>
                  <a:pt x="42748" y="7975"/>
                  <a:pt x="42664" y="7913"/>
                </a:cubicBezTo>
                <a:cubicBezTo>
                  <a:pt x="42580" y="7829"/>
                  <a:pt x="42476" y="7703"/>
                  <a:pt x="42308" y="7557"/>
                </a:cubicBezTo>
                <a:cubicBezTo>
                  <a:pt x="42162" y="7410"/>
                  <a:pt x="41953" y="7243"/>
                  <a:pt x="41743" y="7055"/>
                </a:cubicBezTo>
                <a:cubicBezTo>
                  <a:pt x="41618" y="6950"/>
                  <a:pt x="41492" y="6845"/>
                  <a:pt x="41367" y="6741"/>
                </a:cubicBezTo>
                <a:cubicBezTo>
                  <a:pt x="41241" y="6636"/>
                  <a:pt x="41095" y="6532"/>
                  <a:pt x="40948" y="6406"/>
                </a:cubicBezTo>
                <a:cubicBezTo>
                  <a:pt x="40362" y="5946"/>
                  <a:pt x="39651" y="5444"/>
                  <a:pt x="38835" y="4920"/>
                </a:cubicBezTo>
                <a:cubicBezTo>
                  <a:pt x="38019" y="4397"/>
                  <a:pt x="37098" y="3874"/>
                  <a:pt x="36115" y="3372"/>
                </a:cubicBezTo>
                <a:cubicBezTo>
                  <a:pt x="35110" y="2870"/>
                  <a:pt x="34022" y="2389"/>
                  <a:pt x="32872" y="1970"/>
                </a:cubicBezTo>
                <a:cubicBezTo>
                  <a:pt x="31721" y="1552"/>
                  <a:pt x="30507" y="1175"/>
                  <a:pt x="29252" y="882"/>
                </a:cubicBezTo>
                <a:cubicBezTo>
                  <a:pt x="27996" y="589"/>
                  <a:pt x="26699" y="359"/>
                  <a:pt x="25381" y="213"/>
                </a:cubicBezTo>
                <a:cubicBezTo>
                  <a:pt x="24197" y="81"/>
                  <a:pt x="22997" y="0"/>
                  <a:pt x="21810" y="0"/>
                </a:cubicBezTo>
                <a:close/>
              </a:path>
            </a:pathLst>
          </a:custGeom>
          <a:gradFill>
            <a:gsLst>
              <a:gs pos="0">
                <a:srgbClr val="E7EFF7"/>
              </a:gs>
              <a:gs pos="100000">
                <a:srgbClr val="8BAFD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8"/>
          <p:cNvSpPr txBox="1">
            <a:spLocks noGrp="1"/>
          </p:cNvSpPr>
          <p:nvPr>
            <p:ph type="title"/>
          </p:nvPr>
        </p:nvSpPr>
        <p:spPr>
          <a:xfrm>
            <a:off x="925995" y="1072091"/>
            <a:ext cx="3875555" cy="455600"/>
          </a:xfrm>
          <a:prstGeom prst="rect">
            <a:avLst/>
          </a:prstGeom>
        </p:spPr>
        <p:txBody>
          <a:bodyPr spcFirstLastPara="1" wrap="square" lIns="91425" tIns="91425" rIns="91425" bIns="91425" anchor="ctr" anchorCtr="0">
            <a:noAutofit/>
          </a:bodyPr>
          <a:lstStyle/>
          <a:p>
            <a:pPr algn="ctr" rtl="0">
              <a:spcBef>
                <a:spcPts val="0"/>
              </a:spcBef>
              <a:spcAft>
                <a:spcPts val="0"/>
              </a:spcAft>
            </a:pPr>
            <a:r>
              <a:rPr lang="en-US" sz="2800" i="0" u="sng" strike="noStrike" dirty="0">
                <a:solidFill>
                  <a:schemeClr val="bg2"/>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t>Support  activities</a:t>
            </a:r>
            <a:br>
              <a:rPr lang="en-US" sz="2800" u="sng" dirty="0">
                <a:solidFill>
                  <a:schemeClr val="bg2"/>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br>
            <a:br>
              <a:rPr lang="en-US" sz="2800" u="sng" dirty="0">
                <a:solidFill>
                  <a:schemeClr val="bg2"/>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br>
            <a:endParaRPr sz="2800" u="sng" dirty="0">
              <a:solidFill>
                <a:schemeClr val="bg2"/>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endParaRPr>
          </a:p>
        </p:txBody>
      </p:sp>
      <p:sp>
        <p:nvSpPr>
          <p:cNvPr id="411" name="Google Shape;411;p58"/>
          <p:cNvSpPr txBox="1">
            <a:spLocks noGrp="1"/>
          </p:cNvSpPr>
          <p:nvPr>
            <p:ph type="subTitle" idx="1"/>
          </p:nvPr>
        </p:nvSpPr>
        <p:spPr>
          <a:xfrm>
            <a:off x="0" y="1224739"/>
            <a:ext cx="5086780" cy="37187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dirty="0"/>
            </a:br>
            <a:br>
              <a:rPr lang="en-US" dirty="0"/>
            </a:br>
            <a:br>
              <a:rPr lang="en-US" dirty="0"/>
            </a:br>
            <a:br>
              <a:rPr lang="en-US" dirty="0"/>
            </a:br>
            <a:br>
              <a:rPr lang="en-US" dirty="0"/>
            </a:br>
            <a:br>
              <a:rPr lang="en-US" dirty="0"/>
            </a:br>
            <a:br>
              <a:rPr lang="en-US" dirty="0"/>
            </a:br>
            <a:br>
              <a:rPr lang="en-US" dirty="0"/>
            </a:br>
            <a:r>
              <a:rPr lang="en-US" dirty="0"/>
              <a:t> </a:t>
            </a:r>
            <a:endParaRPr dirty="0"/>
          </a:p>
        </p:txBody>
      </p:sp>
      <p:sp>
        <p:nvSpPr>
          <p:cNvPr id="412" name="Google Shape;412;p58"/>
          <p:cNvSpPr/>
          <p:nvPr/>
        </p:nvSpPr>
        <p:spPr>
          <a:xfrm>
            <a:off x="5186033" y="1702232"/>
            <a:ext cx="4635762" cy="1739034"/>
          </a:xfrm>
          <a:custGeom>
            <a:avLst/>
            <a:gdLst/>
            <a:ahLst/>
            <a:cxnLst/>
            <a:rect l="l" t="t" r="r" b="b"/>
            <a:pathLst>
              <a:path w="42790" h="16052" extrusionOk="0">
                <a:moveTo>
                  <a:pt x="21810" y="0"/>
                </a:moveTo>
                <a:cubicBezTo>
                  <a:pt x="21675" y="0"/>
                  <a:pt x="21540" y="1"/>
                  <a:pt x="21406" y="3"/>
                </a:cubicBezTo>
                <a:cubicBezTo>
                  <a:pt x="18727" y="3"/>
                  <a:pt x="16049" y="317"/>
                  <a:pt x="13538" y="903"/>
                </a:cubicBezTo>
                <a:cubicBezTo>
                  <a:pt x="12283" y="1217"/>
                  <a:pt x="11069" y="1573"/>
                  <a:pt x="9918" y="1991"/>
                </a:cubicBezTo>
                <a:cubicBezTo>
                  <a:pt x="8768" y="2410"/>
                  <a:pt x="7680" y="2891"/>
                  <a:pt x="6696" y="3393"/>
                </a:cubicBezTo>
                <a:cubicBezTo>
                  <a:pt x="5692" y="3895"/>
                  <a:pt x="4771" y="4418"/>
                  <a:pt x="3955" y="4920"/>
                </a:cubicBezTo>
                <a:cubicBezTo>
                  <a:pt x="3139" y="5444"/>
                  <a:pt x="2428" y="5946"/>
                  <a:pt x="1842" y="6406"/>
                </a:cubicBezTo>
                <a:cubicBezTo>
                  <a:pt x="1695" y="6532"/>
                  <a:pt x="1549" y="6636"/>
                  <a:pt x="1423" y="6741"/>
                </a:cubicBezTo>
                <a:cubicBezTo>
                  <a:pt x="1298" y="6845"/>
                  <a:pt x="1172" y="6950"/>
                  <a:pt x="1068" y="7055"/>
                </a:cubicBezTo>
                <a:cubicBezTo>
                  <a:pt x="838" y="7243"/>
                  <a:pt x="649" y="7410"/>
                  <a:pt x="482" y="7557"/>
                </a:cubicBezTo>
                <a:cubicBezTo>
                  <a:pt x="335" y="7703"/>
                  <a:pt x="210" y="7829"/>
                  <a:pt x="126" y="7892"/>
                </a:cubicBezTo>
                <a:cubicBezTo>
                  <a:pt x="43" y="7975"/>
                  <a:pt x="1" y="8017"/>
                  <a:pt x="1" y="8017"/>
                </a:cubicBezTo>
                <a:cubicBezTo>
                  <a:pt x="1" y="8017"/>
                  <a:pt x="43" y="8059"/>
                  <a:pt x="126" y="8143"/>
                </a:cubicBezTo>
                <a:cubicBezTo>
                  <a:pt x="210" y="8226"/>
                  <a:pt x="335" y="8352"/>
                  <a:pt x="482" y="8498"/>
                </a:cubicBezTo>
                <a:cubicBezTo>
                  <a:pt x="649" y="8645"/>
                  <a:pt x="838" y="8812"/>
                  <a:pt x="1068" y="9001"/>
                </a:cubicBezTo>
                <a:cubicBezTo>
                  <a:pt x="1172" y="9105"/>
                  <a:pt x="1298" y="9189"/>
                  <a:pt x="1423" y="9314"/>
                </a:cubicBezTo>
                <a:cubicBezTo>
                  <a:pt x="1549" y="9419"/>
                  <a:pt x="1695" y="9524"/>
                  <a:pt x="1842" y="9628"/>
                </a:cubicBezTo>
                <a:cubicBezTo>
                  <a:pt x="2428" y="10089"/>
                  <a:pt x="3139" y="10591"/>
                  <a:pt x="3955" y="11114"/>
                </a:cubicBezTo>
                <a:cubicBezTo>
                  <a:pt x="4771" y="11637"/>
                  <a:pt x="5692" y="12160"/>
                  <a:pt x="6696" y="12662"/>
                </a:cubicBezTo>
                <a:cubicBezTo>
                  <a:pt x="7680" y="13164"/>
                  <a:pt x="8768" y="13625"/>
                  <a:pt x="9918" y="14043"/>
                </a:cubicBezTo>
                <a:cubicBezTo>
                  <a:pt x="11069" y="14483"/>
                  <a:pt x="12283" y="14838"/>
                  <a:pt x="13538" y="15131"/>
                </a:cubicBezTo>
                <a:cubicBezTo>
                  <a:pt x="16049" y="15738"/>
                  <a:pt x="18727" y="16052"/>
                  <a:pt x="21406" y="16052"/>
                </a:cubicBezTo>
                <a:cubicBezTo>
                  <a:pt x="22745" y="16052"/>
                  <a:pt x="24084" y="15989"/>
                  <a:pt x="25381" y="15843"/>
                </a:cubicBezTo>
                <a:cubicBezTo>
                  <a:pt x="26699" y="15696"/>
                  <a:pt x="27996" y="15466"/>
                  <a:pt x="29252" y="15152"/>
                </a:cubicBezTo>
                <a:cubicBezTo>
                  <a:pt x="30507" y="14859"/>
                  <a:pt x="31721" y="14503"/>
                  <a:pt x="32872" y="14085"/>
                </a:cubicBezTo>
                <a:cubicBezTo>
                  <a:pt x="34022" y="13667"/>
                  <a:pt x="35110" y="13185"/>
                  <a:pt x="36115" y="12683"/>
                </a:cubicBezTo>
                <a:cubicBezTo>
                  <a:pt x="37098" y="12181"/>
                  <a:pt x="38019" y="11658"/>
                  <a:pt x="38835" y="11135"/>
                </a:cubicBezTo>
                <a:cubicBezTo>
                  <a:pt x="39651" y="10612"/>
                  <a:pt x="40362" y="10110"/>
                  <a:pt x="40948" y="9628"/>
                </a:cubicBezTo>
                <a:cubicBezTo>
                  <a:pt x="41095" y="9524"/>
                  <a:pt x="41241" y="9419"/>
                  <a:pt x="41367" y="9314"/>
                </a:cubicBezTo>
                <a:cubicBezTo>
                  <a:pt x="41492" y="9210"/>
                  <a:pt x="41618" y="9105"/>
                  <a:pt x="41743" y="9001"/>
                </a:cubicBezTo>
                <a:cubicBezTo>
                  <a:pt x="41953" y="8812"/>
                  <a:pt x="42162" y="8645"/>
                  <a:pt x="42308" y="8498"/>
                </a:cubicBezTo>
                <a:cubicBezTo>
                  <a:pt x="42476" y="8352"/>
                  <a:pt x="42580" y="8226"/>
                  <a:pt x="42664" y="8143"/>
                </a:cubicBezTo>
                <a:lnTo>
                  <a:pt x="42789" y="8017"/>
                </a:lnTo>
                <a:cubicBezTo>
                  <a:pt x="42789" y="8017"/>
                  <a:pt x="42748" y="7975"/>
                  <a:pt x="42664" y="7913"/>
                </a:cubicBezTo>
                <a:cubicBezTo>
                  <a:pt x="42580" y="7829"/>
                  <a:pt x="42476" y="7703"/>
                  <a:pt x="42308" y="7557"/>
                </a:cubicBezTo>
                <a:cubicBezTo>
                  <a:pt x="42162" y="7410"/>
                  <a:pt x="41953" y="7243"/>
                  <a:pt x="41743" y="7055"/>
                </a:cubicBezTo>
                <a:cubicBezTo>
                  <a:pt x="41618" y="6950"/>
                  <a:pt x="41492" y="6845"/>
                  <a:pt x="41367" y="6741"/>
                </a:cubicBezTo>
                <a:cubicBezTo>
                  <a:pt x="41241" y="6636"/>
                  <a:pt x="41095" y="6532"/>
                  <a:pt x="40948" y="6406"/>
                </a:cubicBezTo>
                <a:cubicBezTo>
                  <a:pt x="40362" y="5946"/>
                  <a:pt x="39651" y="5444"/>
                  <a:pt x="38835" y="4920"/>
                </a:cubicBezTo>
                <a:cubicBezTo>
                  <a:pt x="38019" y="4397"/>
                  <a:pt x="37098" y="3874"/>
                  <a:pt x="36115" y="3372"/>
                </a:cubicBezTo>
                <a:cubicBezTo>
                  <a:pt x="35110" y="2870"/>
                  <a:pt x="34022" y="2389"/>
                  <a:pt x="32872" y="1970"/>
                </a:cubicBezTo>
                <a:cubicBezTo>
                  <a:pt x="31721" y="1552"/>
                  <a:pt x="30507" y="1175"/>
                  <a:pt x="29252" y="882"/>
                </a:cubicBezTo>
                <a:cubicBezTo>
                  <a:pt x="27996" y="589"/>
                  <a:pt x="26699" y="359"/>
                  <a:pt x="25381" y="213"/>
                </a:cubicBezTo>
                <a:cubicBezTo>
                  <a:pt x="24197" y="81"/>
                  <a:pt x="22997" y="0"/>
                  <a:pt x="21810" y="0"/>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8"/>
          <p:cNvSpPr/>
          <p:nvPr/>
        </p:nvSpPr>
        <p:spPr>
          <a:xfrm>
            <a:off x="6693429" y="1835987"/>
            <a:ext cx="1618671" cy="1469382"/>
          </a:xfrm>
          <a:custGeom>
            <a:avLst/>
            <a:gdLst/>
            <a:ahLst/>
            <a:cxnLst/>
            <a:rect l="l" t="t" r="r" b="b"/>
            <a:pathLst>
              <a:path w="14941" h="13563" extrusionOk="0">
                <a:moveTo>
                  <a:pt x="7467" y="1"/>
                </a:moveTo>
                <a:cubicBezTo>
                  <a:pt x="4395" y="1"/>
                  <a:pt x="1630" y="2103"/>
                  <a:pt x="880" y="5212"/>
                </a:cubicBezTo>
                <a:cubicBezTo>
                  <a:pt x="1" y="8853"/>
                  <a:pt x="2261" y="12514"/>
                  <a:pt x="5901" y="13372"/>
                </a:cubicBezTo>
                <a:cubicBezTo>
                  <a:pt x="6436" y="13501"/>
                  <a:pt x="6971" y="13563"/>
                  <a:pt x="7498" y="13563"/>
                </a:cubicBezTo>
                <a:cubicBezTo>
                  <a:pt x="10558" y="13563"/>
                  <a:pt x="13333" y="11477"/>
                  <a:pt x="14082" y="8371"/>
                </a:cubicBezTo>
                <a:cubicBezTo>
                  <a:pt x="14940" y="4710"/>
                  <a:pt x="12701" y="1069"/>
                  <a:pt x="9061" y="190"/>
                </a:cubicBezTo>
                <a:cubicBezTo>
                  <a:pt x="8526" y="62"/>
                  <a:pt x="7992" y="1"/>
                  <a:pt x="7467" y="1"/>
                </a:cubicBezTo>
                <a:close/>
              </a:path>
            </a:pathLst>
          </a:custGeom>
          <a:gradFill>
            <a:gsLst>
              <a:gs pos="0">
                <a:srgbClr val="6F8BB4"/>
              </a:gs>
              <a:gs pos="100000">
                <a:srgbClr val="3C4C64"/>
              </a:gs>
            </a:gsLst>
            <a:path path="circle">
              <a:fillToRect l="50000" t="50000" r="50000" b="50000"/>
            </a:path>
            <a:tileRect/>
          </a:gra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8"/>
          <p:cNvSpPr/>
          <p:nvPr/>
        </p:nvSpPr>
        <p:spPr>
          <a:xfrm>
            <a:off x="7189227" y="2258888"/>
            <a:ext cx="627075" cy="623578"/>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gradFill>
            <a:gsLst>
              <a:gs pos="0">
                <a:srgbClr val="6F8BB4"/>
              </a:gs>
              <a:gs pos="100000">
                <a:srgbClr val="3C4C64"/>
              </a:gs>
            </a:gsLst>
            <a:path path="circle">
              <a:fillToRect l="50000" t="50000" r="50000" b="50000"/>
            </a:path>
            <a:tileRect/>
          </a:gra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8"/>
          <p:cNvSpPr/>
          <p:nvPr/>
        </p:nvSpPr>
        <p:spPr>
          <a:xfrm>
            <a:off x="7443769" y="1947140"/>
            <a:ext cx="649592" cy="623591"/>
          </a:xfrm>
          <a:custGeom>
            <a:avLst/>
            <a:gdLst/>
            <a:ahLst/>
            <a:cxnLst/>
            <a:rect l="l" t="t" r="r" b="b"/>
            <a:pathLst>
              <a:path w="5996" h="5756" extrusionOk="0">
                <a:moveTo>
                  <a:pt x="819" y="0"/>
                </a:moveTo>
                <a:cubicBezTo>
                  <a:pt x="1" y="0"/>
                  <a:pt x="14" y="1278"/>
                  <a:pt x="858" y="1298"/>
                </a:cubicBezTo>
                <a:cubicBezTo>
                  <a:pt x="2972" y="1361"/>
                  <a:pt x="4625" y="2993"/>
                  <a:pt x="4667" y="5127"/>
                </a:cubicBezTo>
                <a:cubicBezTo>
                  <a:pt x="4677" y="5546"/>
                  <a:pt x="5012" y="5755"/>
                  <a:pt x="5341" y="5755"/>
                </a:cubicBezTo>
                <a:cubicBezTo>
                  <a:pt x="5671" y="5755"/>
                  <a:pt x="5995" y="5546"/>
                  <a:pt x="5985" y="5127"/>
                </a:cubicBezTo>
                <a:cubicBezTo>
                  <a:pt x="5922" y="2282"/>
                  <a:pt x="3704" y="64"/>
                  <a:pt x="858" y="1"/>
                </a:cubicBezTo>
                <a:cubicBezTo>
                  <a:pt x="845" y="0"/>
                  <a:pt x="832" y="0"/>
                  <a:pt x="8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8"/>
          <p:cNvSpPr/>
          <p:nvPr/>
        </p:nvSpPr>
        <p:spPr>
          <a:xfrm>
            <a:off x="5186026" y="2426250"/>
            <a:ext cx="353251" cy="288746"/>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8"/>
          <p:cNvSpPr/>
          <p:nvPr/>
        </p:nvSpPr>
        <p:spPr>
          <a:xfrm>
            <a:off x="7468750" y="1947150"/>
            <a:ext cx="156302" cy="142775"/>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8"/>
          <p:cNvSpPr/>
          <p:nvPr/>
        </p:nvSpPr>
        <p:spPr>
          <a:xfrm>
            <a:off x="7288473" y="2357578"/>
            <a:ext cx="428583" cy="426200"/>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F77D97EA-7CA5-4D50-84F1-705DF358D72B}"/>
              </a:ext>
            </a:extLst>
          </p:cNvPr>
          <p:cNvSpPr txBox="1"/>
          <p:nvPr/>
        </p:nvSpPr>
        <p:spPr>
          <a:xfrm>
            <a:off x="677172" y="1702232"/>
            <a:ext cx="7416189" cy="3231654"/>
          </a:xfrm>
          <a:prstGeom prst="rect">
            <a:avLst/>
          </a:prstGeom>
          <a:noFill/>
        </p:spPr>
        <p:txBody>
          <a:bodyPr wrap="square" rtlCol="0">
            <a:spAutoFit/>
          </a:bodyPr>
          <a:lstStyle/>
          <a:p>
            <a:r>
              <a:rPr lang="en-US" sz="1800" dirty="0">
                <a:latin typeface="Adobe Devanagari" panose="02040503050201020203" pitchFamily="18" charset="0"/>
                <a:cs typeface="Adobe Devanagari" panose="02040503050201020203" pitchFamily="18" charset="0"/>
              </a:rPr>
              <a:t>The Secretary scheduling patients’ appointments. </a:t>
            </a:r>
          </a:p>
          <a:p>
            <a:endParaRPr lang="en-US" sz="1800" dirty="0">
              <a:latin typeface="Adobe Devanagari" panose="02040503050201020203" pitchFamily="18" charset="0"/>
              <a:cs typeface="Adobe Devanagari" panose="02040503050201020203" pitchFamily="18" charset="0"/>
            </a:endParaRPr>
          </a:p>
          <a:p>
            <a:r>
              <a:rPr lang="en-US" sz="1800" dirty="0">
                <a:latin typeface="Adobe Devanagari" panose="02040503050201020203" pitchFamily="18" charset="0"/>
                <a:cs typeface="Adobe Devanagari" panose="02040503050201020203" pitchFamily="18" charset="0"/>
              </a:rPr>
              <a:t>Secretary handling Payments and checking the patient's health insurance.</a:t>
            </a:r>
          </a:p>
          <a:p>
            <a:endParaRPr lang="en-US" sz="1800" dirty="0">
              <a:latin typeface="Adobe Devanagari" panose="02040503050201020203" pitchFamily="18" charset="0"/>
              <a:cs typeface="Adobe Devanagari" panose="02040503050201020203" pitchFamily="18" charset="0"/>
            </a:endParaRPr>
          </a:p>
          <a:p>
            <a:endParaRPr lang="en-US" sz="1800" dirty="0">
              <a:latin typeface="Adobe Devanagari" panose="02040503050201020203" pitchFamily="18" charset="0"/>
              <a:cs typeface="Adobe Devanagari" panose="02040503050201020203" pitchFamily="18" charset="0"/>
            </a:endParaRPr>
          </a:p>
          <a:p>
            <a:r>
              <a:rPr lang="en-US" sz="1800" dirty="0">
                <a:latin typeface="Adobe Devanagari" panose="02040503050201020203" pitchFamily="18" charset="0"/>
                <a:cs typeface="Adobe Devanagari" panose="02040503050201020203" pitchFamily="18" charset="0"/>
              </a:rPr>
              <a:t>Secretary handling calls and messages.</a:t>
            </a:r>
          </a:p>
          <a:p>
            <a:endParaRPr lang="en-US" sz="1800" dirty="0">
              <a:latin typeface="Adobe Devanagari" panose="02040503050201020203" pitchFamily="18" charset="0"/>
              <a:cs typeface="Adobe Devanagari" panose="02040503050201020203" pitchFamily="18" charset="0"/>
            </a:endParaRPr>
          </a:p>
          <a:p>
            <a:r>
              <a:rPr lang="en-US" sz="1800" dirty="0">
                <a:latin typeface="Adobe Devanagari" panose="02040503050201020203" pitchFamily="18" charset="0"/>
                <a:cs typeface="Adobe Devanagari" panose="02040503050201020203" pitchFamily="18" charset="0"/>
              </a:rPr>
              <a:t>Secretary checking if the patient has a prescheduled appointment and if it’s an emergency case.</a:t>
            </a:r>
          </a:p>
          <a:p>
            <a:br>
              <a:rPr lang="ar-JO" sz="1400" dirty="0">
                <a:latin typeface="Adobe Devanagari" panose="02040503050201020203" pitchFamily="18" charset="0"/>
              </a:rPr>
            </a:br>
            <a:endParaRPr lang="en-US" sz="1400" dirty="0">
              <a:latin typeface="Adobe Devanagari" panose="02040503050201020203" pitchFamily="18" charset="0"/>
              <a:cs typeface="Adobe Devanagari" panose="02040503050201020203" pitchFamily="18" charset="0"/>
            </a:endParaRPr>
          </a:p>
          <a:p>
            <a:endParaRPr lang="en-US" dirty="0"/>
          </a:p>
        </p:txBody>
      </p:sp>
      <p:sp>
        <p:nvSpPr>
          <p:cNvPr id="16" name="Google Shape;439;p60">
            <a:extLst>
              <a:ext uri="{FF2B5EF4-FFF2-40B4-BE49-F238E27FC236}">
                <a16:creationId xmlns:a16="http://schemas.microsoft.com/office/drawing/2014/main" id="{3AFA50DA-CC09-4711-81A6-23BCD999A8E2}"/>
              </a:ext>
            </a:extLst>
          </p:cNvPr>
          <p:cNvSpPr txBox="1">
            <a:spLocks/>
          </p:cNvSpPr>
          <p:nvPr/>
        </p:nvSpPr>
        <p:spPr>
          <a:xfrm>
            <a:off x="179214" y="1702232"/>
            <a:ext cx="402300" cy="347400"/>
          </a:xfrm>
          <a:prstGeom prst="rect">
            <a:avLst/>
          </a:prstGeom>
          <a:solidFill>
            <a:schemeClr val="lt2"/>
          </a:solidFill>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accent1">
                    <a:lumMod val="20000"/>
                    <a:lumOff val="80000"/>
                  </a:schemeClr>
                </a:solidFill>
              </a:rPr>
              <a:t>01</a:t>
            </a:r>
          </a:p>
        </p:txBody>
      </p:sp>
      <p:sp>
        <p:nvSpPr>
          <p:cNvPr id="17" name="Google Shape;440;p60">
            <a:extLst>
              <a:ext uri="{FF2B5EF4-FFF2-40B4-BE49-F238E27FC236}">
                <a16:creationId xmlns:a16="http://schemas.microsoft.com/office/drawing/2014/main" id="{5C4560BE-346D-4A4D-8DB4-363CAB6D5182}"/>
              </a:ext>
            </a:extLst>
          </p:cNvPr>
          <p:cNvSpPr txBox="1">
            <a:spLocks/>
          </p:cNvSpPr>
          <p:nvPr/>
        </p:nvSpPr>
        <p:spPr>
          <a:xfrm>
            <a:off x="147601" y="2289398"/>
            <a:ext cx="402300" cy="347400"/>
          </a:xfrm>
          <a:prstGeom prst="rect">
            <a:avLst/>
          </a:prstGeom>
          <a:solidFill>
            <a:schemeClr val="lt2"/>
          </a:solidFill>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accent1">
                    <a:lumMod val="20000"/>
                    <a:lumOff val="80000"/>
                  </a:schemeClr>
                </a:solidFill>
              </a:rPr>
              <a:t>02</a:t>
            </a:r>
          </a:p>
        </p:txBody>
      </p:sp>
      <p:sp>
        <p:nvSpPr>
          <p:cNvPr id="19" name="Google Shape;440;p60">
            <a:extLst>
              <a:ext uri="{FF2B5EF4-FFF2-40B4-BE49-F238E27FC236}">
                <a16:creationId xmlns:a16="http://schemas.microsoft.com/office/drawing/2014/main" id="{C8F9127F-D133-4FCA-BAE2-85F8A76835E2}"/>
              </a:ext>
            </a:extLst>
          </p:cNvPr>
          <p:cNvSpPr txBox="1">
            <a:spLocks/>
          </p:cNvSpPr>
          <p:nvPr/>
        </p:nvSpPr>
        <p:spPr>
          <a:xfrm>
            <a:off x="172583" y="3090188"/>
            <a:ext cx="402300" cy="347400"/>
          </a:xfrm>
          <a:prstGeom prst="rect">
            <a:avLst/>
          </a:prstGeom>
          <a:solidFill>
            <a:schemeClr val="lt2"/>
          </a:solidFill>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accent1">
                    <a:lumMod val="20000"/>
                    <a:lumOff val="80000"/>
                  </a:schemeClr>
                </a:solidFill>
              </a:rPr>
              <a:t>03</a:t>
            </a:r>
          </a:p>
        </p:txBody>
      </p:sp>
      <p:sp>
        <p:nvSpPr>
          <p:cNvPr id="18" name="Google Shape;440;p60">
            <a:extLst>
              <a:ext uri="{FF2B5EF4-FFF2-40B4-BE49-F238E27FC236}">
                <a16:creationId xmlns:a16="http://schemas.microsoft.com/office/drawing/2014/main" id="{30921191-9362-4C72-8D1D-0F5D6333A42C}"/>
              </a:ext>
            </a:extLst>
          </p:cNvPr>
          <p:cNvSpPr txBox="1">
            <a:spLocks/>
          </p:cNvSpPr>
          <p:nvPr/>
        </p:nvSpPr>
        <p:spPr>
          <a:xfrm>
            <a:off x="165554" y="3745061"/>
            <a:ext cx="402300" cy="347400"/>
          </a:xfrm>
          <a:prstGeom prst="rect">
            <a:avLst/>
          </a:prstGeom>
          <a:solidFill>
            <a:schemeClr val="lt2"/>
          </a:solidFill>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accent1">
                    <a:lumMod val="20000"/>
                    <a:lumOff val="80000"/>
                  </a:schemeClr>
                </a:solidFill>
              </a:rPr>
              <a:t>04</a:t>
            </a:r>
          </a:p>
        </p:txBody>
      </p:sp>
    </p:spTree>
    <p:extLst>
      <p:ext uri="{BB962C8B-B14F-4D97-AF65-F5344CB8AC3E}">
        <p14:creationId xmlns:p14="http://schemas.microsoft.com/office/powerpoint/2010/main" val="2808450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7D1B-BEEF-4840-9B6E-C09CF96164D3}"/>
              </a:ext>
            </a:extLst>
          </p:cNvPr>
          <p:cNvSpPr>
            <a:spLocks noGrp="1"/>
          </p:cNvSpPr>
          <p:nvPr>
            <p:ph type="title"/>
          </p:nvPr>
        </p:nvSpPr>
        <p:spPr>
          <a:xfrm>
            <a:off x="1678484" y="1261399"/>
            <a:ext cx="3957600" cy="365700"/>
          </a:xfrm>
        </p:spPr>
        <p:txBody>
          <a:bodyPr/>
          <a:lstStyle/>
          <a:p>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This case study is going to identify an Eye Clinic organizational business processes/services</a:t>
            </a:r>
            <a:br>
              <a:rPr lang="ar-OM" sz="1600" i="1" dirty="0">
                <a:solidFill>
                  <a:schemeClr val="accent1">
                    <a:lumMod val="20000"/>
                    <a:lumOff val="80000"/>
                  </a:schemeClr>
                </a:solidFill>
                <a:latin typeface="Agency FB" panose="020B0503020202020204" pitchFamily="34" charset="0"/>
              </a:rPr>
            </a:br>
            <a:endParaRPr lang="en-US" sz="1600" i="1" dirty="0">
              <a:solidFill>
                <a:schemeClr val="accent1">
                  <a:lumMod val="20000"/>
                  <a:lumOff val="80000"/>
                </a:schemeClr>
              </a:solidFill>
            </a:endParaRPr>
          </a:p>
        </p:txBody>
      </p:sp>
      <p:sp>
        <p:nvSpPr>
          <p:cNvPr id="3" name="Text Placeholder 2">
            <a:extLst>
              <a:ext uri="{FF2B5EF4-FFF2-40B4-BE49-F238E27FC236}">
                <a16:creationId xmlns:a16="http://schemas.microsoft.com/office/drawing/2014/main" id="{57EFBADF-7906-465D-AF73-D18BA2D4106A}"/>
              </a:ext>
            </a:extLst>
          </p:cNvPr>
          <p:cNvSpPr>
            <a:spLocks noGrp="1"/>
          </p:cNvSpPr>
          <p:nvPr>
            <p:ph type="body" idx="1"/>
          </p:nvPr>
        </p:nvSpPr>
        <p:spPr>
          <a:xfrm>
            <a:off x="0" y="2253655"/>
            <a:ext cx="5220000" cy="3038700"/>
          </a:xfrm>
        </p:spPr>
        <p:txBody>
          <a:bodyPr/>
          <a:lstStyle/>
          <a:p>
            <a:pPr marL="152400" indent="0">
              <a:buNone/>
            </a:pPr>
            <a:r>
              <a:rPr lang="en-US" sz="2400" b="1" dirty="0">
                <a:latin typeface="Adobe Devanagari" panose="02040503050201020203" pitchFamily="18" charset="0"/>
                <a:cs typeface="Adobe Devanagari" panose="02040503050201020203" pitchFamily="18" charset="0"/>
              </a:rPr>
              <a:t>Introduction :</a:t>
            </a:r>
            <a:endParaRPr lang="en-US" sz="2400" dirty="0">
              <a:latin typeface="Adobe Devanagari" panose="02040503050201020203" pitchFamily="18" charset="0"/>
              <a:cs typeface="Adobe Devanagari" panose="02040503050201020203" pitchFamily="18" charset="0"/>
            </a:endParaRPr>
          </a:p>
        </p:txBody>
      </p:sp>
      <p:pic>
        <p:nvPicPr>
          <p:cNvPr id="4" name="Picture 3">
            <a:extLst>
              <a:ext uri="{FF2B5EF4-FFF2-40B4-BE49-F238E27FC236}">
                <a16:creationId xmlns:a16="http://schemas.microsoft.com/office/drawing/2014/main" id="{7F72880B-1CB5-48B2-AF5F-9D431D2D62A8}"/>
              </a:ext>
            </a:extLst>
          </p:cNvPr>
          <p:cNvPicPr>
            <a:picLocks noChangeAspect="1"/>
          </p:cNvPicPr>
          <p:nvPr/>
        </p:nvPicPr>
        <p:blipFill rotWithShape="1">
          <a:blip r:embed="rId2">
            <a:extLst>
              <a:ext uri="{28A0092B-C50C-407E-A947-70E740481C1C}">
                <a14:useLocalDpi xmlns:a14="http://schemas.microsoft.com/office/drawing/2010/main" val="0"/>
              </a:ext>
            </a:extLst>
          </a:blip>
          <a:srcRect r="941" b="49534"/>
          <a:stretch/>
        </p:blipFill>
        <p:spPr>
          <a:xfrm>
            <a:off x="5486717" y="1627099"/>
            <a:ext cx="3348811" cy="18893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a:extLst>
              <a:ext uri="{FF2B5EF4-FFF2-40B4-BE49-F238E27FC236}">
                <a16:creationId xmlns:a16="http://schemas.microsoft.com/office/drawing/2014/main" id="{D9BA11AF-CF0A-499C-82F2-BF0D3B89E09A}"/>
              </a:ext>
            </a:extLst>
          </p:cNvPr>
          <p:cNvSpPr txBox="1"/>
          <p:nvPr/>
        </p:nvSpPr>
        <p:spPr>
          <a:xfrm>
            <a:off x="2322331" y="2571749"/>
            <a:ext cx="2831335" cy="2185214"/>
          </a:xfrm>
          <a:prstGeom prst="rect">
            <a:avLst/>
          </a:prstGeom>
          <a:noFill/>
        </p:spPr>
        <p:txBody>
          <a:bodyPr wrap="square" rtlCol="0">
            <a:spAutoFit/>
          </a:bodyPr>
          <a:lstStyle/>
          <a:p>
            <a:r>
              <a:rPr lang="en-US" sz="1800" dirty="0">
                <a:solidFill>
                  <a:schemeClr val="tx2">
                    <a:lumMod val="20000"/>
                    <a:lumOff val="80000"/>
                  </a:schemeClr>
                </a:solidFill>
                <a:latin typeface="Adobe Devanagari" panose="02040503050201020203" pitchFamily="18" charset="0"/>
                <a:cs typeface="Adobe Devanagari" panose="02040503050201020203" pitchFamily="18" charset="0"/>
              </a:rPr>
              <a:t>Which medical center?  </a:t>
            </a:r>
            <a:endParaRPr lang="en-US" sz="1800" b="0" dirty="0">
              <a:solidFill>
                <a:schemeClr val="tx2">
                  <a:lumMod val="20000"/>
                  <a:lumOff val="80000"/>
                </a:schemeClr>
              </a:solidFill>
              <a:effectLst/>
              <a:latin typeface="Adobe Devanagari" panose="02040503050201020203" pitchFamily="18" charset="0"/>
              <a:cs typeface="Adobe Devanagari" panose="02040503050201020203" pitchFamily="18" charset="0"/>
            </a:endParaRPr>
          </a:p>
          <a:p>
            <a:r>
              <a:rPr lang="en-US" sz="1800" dirty="0">
                <a:solidFill>
                  <a:schemeClr val="tx2">
                    <a:lumMod val="20000"/>
                    <a:lumOff val="80000"/>
                  </a:schemeClr>
                </a:solidFill>
                <a:latin typeface="Adobe Devanagari" panose="02040503050201020203" pitchFamily="18" charset="0"/>
                <a:cs typeface="Adobe Devanagari" panose="02040503050201020203" pitchFamily="18" charset="0"/>
              </a:rPr>
              <a:t> Dr. Mahmoud Bisher Clinic.</a:t>
            </a:r>
            <a:endParaRPr lang="en-US" sz="1800" b="0" dirty="0">
              <a:solidFill>
                <a:schemeClr val="tx2">
                  <a:lumMod val="20000"/>
                  <a:lumOff val="80000"/>
                </a:schemeClr>
              </a:solidFill>
              <a:effectLst/>
              <a:latin typeface="Adobe Devanagari" panose="02040503050201020203" pitchFamily="18" charset="0"/>
              <a:cs typeface="Adobe Devanagari" panose="02040503050201020203" pitchFamily="18" charset="0"/>
            </a:endParaRPr>
          </a:p>
          <a:p>
            <a:endParaRPr lang="en-US" sz="1800" dirty="0">
              <a:solidFill>
                <a:schemeClr val="tx2">
                  <a:lumMod val="20000"/>
                  <a:lumOff val="80000"/>
                </a:schemeClr>
              </a:solidFill>
              <a:latin typeface="Adobe Devanagari" panose="02040503050201020203" pitchFamily="18" charset="0"/>
              <a:cs typeface="Adobe Devanagari" panose="02040503050201020203" pitchFamily="18" charset="0"/>
            </a:endParaRPr>
          </a:p>
          <a:p>
            <a:pPr marL="285750" indent="-285750">
              <a:buFont typeface="Wingdings" panose="05000000000000000000" pitchFamily="2" charset="2"/>
              <a:buChar char="v"/>
            </a:pPr>
            <a:endParaRPr lang="en-US" sz="1800" dirty="0">
              <a:solidFill>
                <a:schemeClr val="tx2">
                  <a:lumMod val="20000"/>
                  <a:lumOff val="80000"/>
                </a:schemeClr>
              </a:solidFill>
              <a:latin typeface="Adobe Devanagari" panose="02040503050201020203" pitchFamily="18" charset="0"/>
              <a:cs typeface="Adobe Devanagari" panose="02040503050201020203" pitchFamily="18" charset="0"/>
            </a:endParaRPr>
          </a:p>
          <a:p>
            <a:r>
              <a:rPr lang="en-US" sz="1800" dirty="0">
                <a:solidFill>
                  <a:schemeClr val="tx2">
                    <a:lumMod val="20000"/>
                    <a:lumOff val="80000"/>
                  </a:schemeClr>
                </a:solidFill>
                <a:latin typeface="Adobe Devanagari" panose="02040503050201020203" pitchFamily="18" charset="0"/>
                <a:cs typeface="Adobe Devanagari" panose="02040503050201020203" pitchFamily="18" charset="0"/>
              </a:rPr>
              <a:t>Which service/part of it? </a:t>
            </a:r>
            <a:endParaRPr lang="en-US" sz="1800" b="0" dirty="0">
              <a:solidFill>
                <a:schemeClr val="tx2">
                  <a:lumMod val="20000"/>
                  <a:lumOff val="80000"/>
                </a:schemeClr>
              </a:solidFill>
              <a:effectLst/>
              <a:latin typeface="Adobe Devanagari" panose="02040503050201020203" pitchFamily="18" charset="0"/>
              <a:cs typeface="Adobe Devanagari" panose="02040503050201020203" pitchFamily="18" charset="0"/>
            </a:endParaRPr>
          </a:p>
          <a:p>
            <a:r>
              <a:rPr lang="en-US" sz="1800" dirty="0">
                <a:solidFill>
                  <a:schemeClr val="tx2">
                    <a:lumMod val="20000"/>
                    <a:lumOff val="80000"/>
                  </a:schemeClr>
                </a:solidFill>
                <a:latin typeface="Adobe Devanagari" panose="02040503050201020203" pitchFamily="18" charset="0"/>
                <a:cs typeface="Adobe Devanagari" panose="02040503050201020203" pitchFamily="18" charset="0"/>
              </a:rPr>
              <a:t>St John Eye Hospital.</a:t>
            </a:r>
            <a:endParaRPr lang="en-US" sz="1800" b="0" dirty="0">
              <a:solidFill>
                <a:schemeClr val="tx2">
                  <a:lumMod val="20000"/>
                  <a:lumOff val="80000"/>
                </a:schemeClr>
              </a:solidFill>
              <a:effectLst/>
              <a:latin typeface="Adobe Devanagari" panose="02040503050201020203" pitchFamily="18" charset="0"/>
              <a:cs typeface="Adobe Devanagari" panose="02040503050201020203" pitchFamily="18" charset="0"/>
            </a:endParaRPr>
          </a:p>
          <a:p>
            <a:br>
              <a:rPr lang="en-US" dirty="0"/>
            </a:br>
            <a:endParaRPr lang="ar-OM" dirty="0"/>
          </a:p>
        </p:txBody>
      </p:sp>
      <p:pic>
        <p:nvPicPr>
          <p:cNvPr id="6" name="Picture 5">
            <a:extLst>
              <a:ext uri="{FF2B5EF4-FFF2-40B4-BE49-F238E27FC236}">
                <a16:creationId xmlns:a16="http://schemas.microsoft.com/office/drawing/2014/main" id="{9B337394-50BC-473B-86C2-5E6FBB48DD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310" t="8348" r="21905" b="9071"/>
          <a:stretch/>
        </p:blipFill>
        <p:spPr>
          <a:xfrm>
            <a:off x="7694986" y="3716931"/>
            <a:ext cx="914138" cy="1262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5349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8"/>
          <p:cNvSpPr/>
          <p:nvPr/>
        </p:nvSpPr>
        <p:spPr>
          <a:xfrm>
            <a:off x="4975185" y="-1147"/>
            <a:ext cx="5143431" cy="5143539"/>
          </a:xfrm>
          <a:custGeom>
            <a:avLst/>
            <a:gdLst/>
            <a:ahLst/>
            <a:cxnLst/>
            <a:rect l="l" t="t" r="r" b="b"/>
            <a:pathLst>
              <a:path w="47476" h="47477" extrusionOk="0">
                <a:moveTo>
                  <a:pt x="23728" y="1"/>
                </a:moveTo>
                <a:cubicBezTo>
                  <a:pt x="10629" y="1"/>
                  <a:pt x="0" y="10630"/>
                  <a:pt x="0" y="23728"/>
                </a:cubicBezTo>
                <a:cubicBezTo>
                  <a:pt x="0" y="36847"/>
                  <a:pt x="10629" y="47476"/>
                  <a:pt x="23728" y="47476"/>
                </a:cubicBezTo>
                <a:cubicBezTo>
                  <a:pt x="36847" y="47476"/>
                  <a:pt x="47476" y="36847"/>
                  <a:pt x="47476" y="23728"/>
                </a:cubicBezTo>
                <a:cubicBezTo>
                  <a:pt x="47476" y="10630"/>
                  <a:pt x="36847" y="1"/>
                  <a:pt x="23728" y="1"/>
                </a:cubicBezTo>
                <a:close/>
              </a:path>
            </a:pathLst>
          </a:custGeom>
          <a:solidFill>
            <a:srgbClr val="8FBAEC">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8"/>
          <p:cNvSpPr/>
          <p:nvPr/>
        </p:nvSpPr>
        <p:spPr>
          <a:xfrm>
            <a:off x="5186046" y="1299891"/>
            <a:ext cx="4635762" cy="2543720"/>
          </a:xfrm>
          <a:custGeom>
            <a:avLst/>
            <a:gdLst/>
            <a:ahLst/>
            <a:cxnLst/>
            <a:rect l="l" t="t" r="r" b="b"/>
            <a:pathLst>
              <a:path w="42790" h="16052" extrusionOk="0">
                <a:moveTo>
                  <a:pt x="21810" y="0"/>
                </a:moveTo>
                <a:cubicBezTo>
                  <a:pt x="21675" y="0"/>
                  <a:pt x="21540" y="1"/>
                  <a:pt x="21406" y="3"/>
                </a:cubicBezTo>
                <a:cubicBezTo>
                  <a:pt x="18727" y="3"/>
                  <a:pt x="16049" y="317"/>
                  <a:pt x="13538" y="903"/>
                </a:cubicBezTo>
                <a:cubicBezTo>
                  <a:pt x="12283" y="1217"/>
                  <a:pt x="11069" y="1573"/>
                  <a:pt x="9918" y="1991"/>
                </a:cubicBezTo>
                <a:cubicBezTo>
                  <a:pt x="8768" y="2410"/>
                  <a:pt x="7680" y="2891"/>
                  <a:pt x="6696" y="3393"/>
                </a:cubicBezTo>
                <a:cubicBezTo>
                  <a:pt x="5692" y="3895"/>
                  <a:pt x="4771" y="4418"/>
                  <a:pt x="3955" y="4920"/>
                </a:cubicBezTo>
                <a:cubicBezTo>
                  <a:pt x="3139" y="5444"/>
                  <a:pt x="2428" y="5946"/>
                  <a:pt x="1842" y="6406"/>
                </a:cubicBezTo>
                <a:cubicBezTo>
                  <a:pt x="1695" y="6532"/>
                  <a:pt x="1549" y="6636"/>
                  <a:pt x="1423" y="6741"/>
                </a:cubicBezTo>
                <a:cubicBezTo>
                  <a:pt x="1298" y="6845"/>
                  <a:pt x="1172" y="6950"/>
                  <a:pt x="1068" y="7055"/>
                </a:cubicBezTo>
                <a:cubicBezTo>
                  <a:pt x="838" y="7243"/>
                  <a:pt x="649" y="7410"/>
                  <a:pt x="482" y="7557"/>
                </a:cubicBezTo>
                <a:cubicBezTo>
                  <a:pt x="335" y="7703"/>
                  <a:pt x="210" y="7829"/>
                  <a:pt x="126" y="7892"/>
                </a:cubicBezTo>
                <a:cubicBezTo>
                  <a:pt x="43" y="7975"/>
                  <a:pt x="1" y="8017"/>
                  <a:pt x="1" y="8017"/>
                </a:cubicBezTo>
                <a:cubicBezTo>
                  <a:pt x="1" y="8017"/>
                  <a:pt x="43" y="8059"/>
                  <a:pt x="126" y="8143"/>
                </a:cubicBezTo>
                <a:cubicBezTo>
                  <a:pt x="210" y="8226"/>
                  <a:pt x="335" y="8352"/>
                  <a:pt x="482" y="8498"/>
                </a:cubicBezTo>
                <a:cubicBezTo>
                  <a:pt x="649" y="8645"/>
                  <a:pt x="838" y="8812"/>
                  <a:pt x="1068" y="9001"/>
                </a:cubicBezTo>
                <a:cubicBezTo>
                  <a:pt x="1172" y="9105"/>
                  <a:pt x="1298" y="9189"/>
                  <a:pt x="1423" y="9314"/>
                </a:cubicBezTo>
                <a:cubicBezTo>
                  <a:pt x="1549" y="9419"/>
                  <a:pt x="1695" y="9524"/>
                  <a:pt x="1842" y="9628"/>
                </a:cubicBezTo>
                <a:cubicBezTo>
                  <a:pt x="2428" y="10089"/>
                  <a:pt x="3139" y="10591"/>
                  <a:pt x="3955" y="11114"/>
                </a:cubicBezTo>
                <a:cubicBezTo>
                  <a:pt x="4771" y="11637"/>
                  <a:pt x="5692" y="12160"/>
                  <a:pt x="6696" y="12662"/>
                </a:cubicBezTo>
                <a:cubicBezTo>
                  <a:pt x="7680" y="13164"/>
                  <a:pt x="8768" y="13625"/>
                  <a:pt x="9918" y="14043"/>
                </a:cubicBezTo>
                <a:cubicBezTo>
                  <a:pt x="11069" y="14483"/>
                  <a:pt x="12283" y="14838"/>
                  <a:pt x="13538" y="15131"/>
                </a:cubicBezTo>
                <a:cubicBezTo>
                  <a:pt x="16049" y="15738"/>
                  <a:pt x="18727" y="16052"/>
                  <a:pt x="21406" y="16052"/>
                </a:cubicBezTo>
                <a:cubicBezTo>
                  <a:pt x="22745" y="16052"/>
                  <a:pt x="24084" y="15989"/>
                  <a:pt x="25381" y="15843"/>
                </a:cubicBezTo>
                <a:cubicBezTo>
                  <a:pt x="26699" y="15696"/>
                  <a:pt x="27996" y="15466"/>
                  <a:pt x="29252" y="15152"/>
                </a:cubicBezTo>
                <a:cubicBezTo>
                  <a:pt x="30507" y="14859"/>
                  <a:pt x="31721" y="14503"/>
                  <a:pt x="32872" y="14085"/>
                </a:cubicBezTo>
                <a:cubicBezTo>
                  <a:pt x="34022" y="13667"/>
                  <a:pt x="35110" y="13185"/>
                  <a:pt x="36115" y="12683"/>
                </a:cubicBezTo>
                <a:cubicBezTo>
                  <a:pt x="37098" y="12181"/>
                  <a:pt x="38019" y="11658"/>
                  <a:pt x="38835" y="11135"/>
                </a:cubicBezTo>
                <a:cubicBezTo>
                  <a:pt x="39651" y="10612"/>
                  <a:pt x="40362" y="10110"/>
                  <a:pt x="40948" y="9628"/>
                </a:cubicBezTo>
                <a:cubicBezTo>
                  <a:pt x="41095" y="9524"/>
                  <a:pt x="41241" y="9419"/>
                  <a:pt x="41367" y="9314"/>
                </a:cubicBezTo>
                <a:cubicBezTo>
                  <a:pt x="41492" y="9210"/>
                  <a:pt x="41618" y="9105"/>
                  <a:pt x="41743" y="9001"/>
                </a:cubicBezTo>
                <a:cubicBezTo>
                  <a:pt x="41953" y="8812"/>
                  <a:pt x="42162" y="8645"/>
                  <a:pt x="42308" y="8498"/>
                </a:cubicBezTo>
                <a:cubicBezTo>
                  <a:pt x="42476" y="8352"/>
                  <a:pt x="42580" y="8226"/>
                  <a:pt x="42664" y="8143"/>
                </a:cubicBezTo>
                <a:lnTo>
                  <a:pt x="42789" y="8017"/>
                </a:lnTo>
                <a:cubicBezTo>
                  <a:pt x="42789" y="8017"/>
                  <a:pt x="42748" y="7975"/>
                  <a:pt x="42664" y="7913"/>
                </a:cubicBezTo>
                <a:cubicBezTo>
                  <a:pt x="42580" y="7829"/>
                  <a:pt x="42476" y="7703"/>
                  <a:pt x="42308" y="7557"/>
                </a:cubicBezTo>
                <a:cubicBezTo>
                  <a:pt x="42162" y="7410"/>
                  <a:pt x="41953" y="7243"/>
                  <a:pt x="41743" y="7055"/>
                </a:cubicBezTo>
                <a:cubicBezTo>
                  <a:pt x="41618" y="6950"/>
                  <a:pt x="41492" y="6845"/>
                  <a:pt x="41367" y="6741"/>
                </a:cubicBezTo>
                <a:cubicBezTo>
                  <a:pt x="41241" y="6636"/>
                  <a:pt x="41095" y="6532"/>
                  <a:pt x="40948" y="6406"/>
                </a:cubicBezTo>
                <a:cubicBezTo>
                  <a:pt x="40362" y="5946"/>
                  <a:pt x="39651" y="5444"/>
                  <a:pt x="38835" y="4920"/>
                </a:cubicBezTo>
                <a:cubicBezTo>
                  <a:pt x="38019" y="4397"/>
                  <a:pt x="37098" y="3874"/>
                  <a:pt x="36115" y="3372"/>
                </a:cubicBezTo>
                <a:cubicBezTo>
                  <a:pt x="35110" y="2870"/>
                  <a:pt x="34022" y="2389"/>
                  <a:pt x="32872" y="1970"/>
                </a:cubicBezTo>
                <a:cubicBezTo>
                  <a:pt x="31721" y="1552"/>
                  <a:pt x="30507" y="1175"/>
                  <a:pt x="29252" y="882"/>
                </a:cubicBezTo>
                <a:cubicBezTo>
                  <a:pt x="27996" y="589"/>
                  <a:pt x="26699" y="359"/>
                  <a:pt x="25381" y="213"/>
                </a:cubicBezTo>
                <a:cubicBezTo>
                  <a:pt x="24197" y="81"/>
                  <a:pt x="22997" y="0"/>
                  <a:pt x="21810" y="0"/>
                </a:cubicBezTo>
                <a:close/>
              </a:path>
            </a:pathLst>
          </a:custGeom>
          <a:gradFill>
            <a:gsLst>
              <a:gs pos="0">
                <a:srgbClr val="E7EFF7"/>
              </a:gs>
              <a:gs pos="100000">
                <a:srgbClr val="8BAFD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8"/>
          <p:cNvSpPr txBox="1">
            <a:spLocks noGrp="1"/>
          </p:cNvSpPr>
          <p:nvPr>
            <p:ph type="title"/>
          </p:nvPr>
        </p:nvSpPr>
        <p:spPr>
          <a:xfrm>
            <a:off x="1099630" y="570222"/>
            <a:ext cx="3875555" cy="455600"/>
          </a:xfrm>
          <a:prstGeom prst="rect">
            <a:avLst/>
          </a:prstGeom>
        </p:spPr>
        <p:txBody>
          <a:bodyPr spcFirstLastPara="1" wrap="square" lIns="91425" tIns="91425" rIns="91425" bIns="91425" anchor="ctr" anchorCtr="0">
            <a:noAutofit/>
          </a:bodyPr>
          <a:lstStyle/>
          <a:p>
            <a:pPr algn="ctr" rtl="0">
              <a:spcBef>
                <a:spcPts val="0"/>
              </a:spcBef>
              <a:spcAft>
                <a:spcPts val="0"/>
              </a:spcAft>
            </a:pPr>
            <a:r>
              <a:rPr lang="en-US" sz="2800" u="sng" dirty="0">
                <a:solidFill>
                  <a:schemeClr val="bg2"/>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t>M</a:t>
            </a:r>
            <a:r>
              <a:rPr lang="en-US" sz="2800" b="1" i="0" u="sng" strike="noStrike" dirty="0">
                <a:solidFill>
                  <a:schemeClr val="bg2"/>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t>anagement activities</a:t>
            </a:r>
            <a:endParaRPr sz="2800" u="sng" dirty="0">
              <a:solidFill>
                <a:schemeClr val="bg2"/>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endParaRPr>
          </a:p>
        </p:txBody>
      </p:sp>
      <p:sp>
        <p:nvSpPr>
          <p:cNvPr id="411" name="Google Shape;411;p58"/>
          <p:cNvSpPr txBox="1">
            <a:spLocks noGrp="1"/>
          </p:cNvSpPr>
          <p:nvPr>
            <p:ph type="subTitle" idx="1"/>
          </p:nvPr>
        </p:nvSpPr>
        <p:spPr>
          <a:xfrm>
            <a:off x="0" y="1234264"/>
            <a:ext cx="5086780" cy="37187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dirty="0"/>
            </a:br>
            <a:br>
              <a:rPr lang="en-US" dirty="0"/>
            </a:br>
            <a:br>
              <a:rPr lang="en-US" dirty="0"/>
            </a:br>
            <a:br>
              <a:rPr lang="en-US" dirty="0"/>
            </a:br>
            <a:br>
              <a:rPr lang="en-US" dirty="0"/>
            </a:br>
            <a:br>
              <a:rPr lang="en-US" dirty="0"/>
            </a:br>
            <a:br>
              <a:rPr lang="en-US" dirty="0"/>
            </a:br>
            <a:br>
              <a:rPr lang="en-US" dirty="0"/>
            </a:br>
            <a:r>
              <a:rPr lang="en-US" dirty="0"/>
              <a:t> </a:t>
            </a:r>
            <a:endParaRPr dirty="0"/>
          </a:p>
        </p:txBody>
      </p:sp>
      <p:sp>
        <p:nvSpPr>
          <p:cNvPr id="412" name="Google Shape;412;p58"/>
          <p:cNvSpPr/>
          <p:nvPr/>
        </p:nvSpPr>
        <p:spPr>
          <a:xfrm>
            <a:off x="5186033" y="1702232"/>
            <a:ext cx="4635762" cy="1739034"/>
          </a:xfrm>
          <a:custGeom>
            <a:avLst/>
            <a:gdLst/>
            <a:ahLst/>
            <a:cxnLst/>
            <a:rect l="l" t="t" r="r" b="b"/>
            <a:pathLst>
              <a:path w="42790" h="16052" extrusionOk="0">
                <a:moveTo>
                  <a:pt x="21810" y="0"/>
                </a:moveTo>
                <a:cubicBezTo>
                  <a:pt x="21675" y="0"/>
                  <a:pt x="21540" y="1"/>
                  <a:pt x="21406" y="3"/>
                </a:cubicBezTo>
                <a:cubicBezTo>
                  <a:pt x="18727" y="3"/>
                  <a:pt x="16049" y="317"/>
                  <a:pt x="13538" y="903"/>
                </a:cubicBezTo>
                <a:cubicBezTo>
                  <a:pt x="12283" y="1217"/>
                  <a:pt x="11069" y="1573"/>
                  <a:pt x="9918" y="1991"/>
                </a:cubicBezTo>
                <a:cubicBezTo>
                  <a:pt x="8768" y="2410"/>
                  <a:pt x="7680" y="2891"/>
                  <a:pt x="6696" y="3393"/>
                </a:cubicBezTo>
                <a:cubicBezTo>
                  <a:pt x="5692" y="3895"/>
                  <a:pt x="4771" y="4418"/>
                  <a:pt x="3955" y="4920"/>
                </a:cubicBezTo>
                <a:cubicBezTo>
                  <a:pt x="3139" y="5444"/>
                  <a:pt x="2428" y="5946"/>
                  <a:pt x="1842" y="6406"/>
                </a:cubicBezTo>
                <a:cubicBezTo>
                  <a:pt x="1695" y="6532"/>
                  <a:pt x="1549" y="6636"/>
                  <a:pt x="1423" y="6741"/>
                </a:cubicBezTo>
                <a:cubicBezTo>
                  <a:pt x="1298" y="6845"/>
                  <a:pt x="1172" y="6950"/>
                  <a:pt x="1068" y="7055"/>
                </a:cubicBezTo>
                <a:cubicBezTo>
                  <a:pt x="838" y="7243"/>
                  <a:pt x="649" y="7410"/>
                  <a:pt x="482" y="7557"/>
                </a:cubicBezTo>
                <a:cubicBezTo>
                  <a:pt x="335" y="7703"/>
                  <a:pt x="210" y="7829"/>
                  <a:pt x="126" y="7892"/>
                </a:cubicBezTo>
                <a:cubicBezTo>
                  <a:pt x="43" y="7975"/>
                  <a:pt x="1" y="8017"/>
                  <a:pt x="1" y="8017"/>
                </a:cubicBezTo>
                <a:cubicBezTo>
                  <a:pt x="1" y="8017"/>
                  <a:pt x="43" y="8059"/>
                  <a:pt x="126" y="8143"/>
                </a:cubicBezTo>
                <a:cubicBezTo>
                  <a:pt x="210" y="8226"/>
                  <a:pt x="335" y="8352"/>
                  <a:pt x="482" y="8498"/>
                </a:cubicBezTo>
                <a:cubicBezTo>
                  <a:pt x="649" y="8645"/>
                  <a:pt x="838" y="8812"/>
                  <a:pt x="1068" y="9001"/>
                </a:cubicBezTo>
                <a:cubicBezTo>
                  <a:pt x="1172" y="9105"/>
                  <a:pt x="1298" y="9189"/>
                  <a:pt x="1423" y="9314"/>
                </a:cubicBezTo>
                <a:cubicBezTo>
                  <a:pt x="1549" y="9419"/>
                  <a:pt x="1695" y="9524"/>
                  <a:pt x="1842" y="9628"/>
                </a:cubicBezTo>
                <a:cubicBezTo>
                  <a:pt x="2428" y="10089"/>
                  <a:pt x="3139" y="10591"/>
                  <a:pt x="3955" y="11114"/>
                </a:cubicBezTo>
                <a:cubicBezTo>
                  <a:pt x="4771" y="11637"/>
                  <a:pt x="5692" y="12160"/>
                  <a:pt x="6696" y="12662"/>
                </a:cubicBezTo>
                <a:cubicBezTo>
                  <a:pt x="7680" y="13164"/>
                  <a:pt x="8768" y="13625"/>
                  <a:pt x="9918" y="14043"/>
                </a:cubicBezTo>
                <a:cubicBezTo>
                  <a:pt x="11069" y="14483"/>
                  <a:pt x="12283" y="14838"/>
                  <a:pt x="13538" y="15131"/>
                </a:cubicBezTo>
                <a:cubicBezTo>
                  <a:pt x="16049" y="15738"/>
                  <a:pt x="18727" y="16052"/>
                  <a:pt x="21406" y="16052"/>
                </a:cubicBezTo>
                <a:cubicBezTo>
                  <a:pt x="22745" y="16052"/>
                  <a:pt x="24084" y="15989"/>
                  <a:pt x="25381" y="15843"/>
                </a:cubicBezTo>
                <a:cubicBezTo>
                  <a:pt x="26699" y="15696"/>
                  <a:pt x="27996" y="15466"/>
                  <a:pt x="29252" y="15152"/>
                </a:cubicBezTo>
                <a:cubicBezTo>
                  <a:pt x="30507" y="14859"/>
                  <a:pt x="31721" y="14503"/>
                  <a:pt x="32872" y="14085"/>
                </a:cubicBezTo>
                <a:cubicBezTo>
                  <a:pt x="34022" y="13667"/>
                  <a:pt x="35110" y="13185"/>
                  <a:pt x="36115" y="12683"/>
                </a:cubicBezTo>
                <a:cubicBezTo>
                  <a:pt x="37098" y="12181"/>
                  <a:pt x="38019" y="11658"/>
                  <a:pt x="38835" y="11135"/>
                </a:cubicBezTo>
                <a:cubicBezTo>
                  <a:pt x="39651" y="10612"/>
                  <a:pt x="40362" y="10110"/>
                  <a:pt x="40948" y="9628"/>
                </a:cubicBezTo>
                <a:cubicBezTo>
                  <a:pt x="41095" y="9524"/>
                  <a:pt x="41241" y="9419"/>
                  <a:pt x="41367" y="9314"/>
                </a:cubicBezTo>
                <a:cubicBezTo>
                  <a:pt x="41492" y="9210"/>
                  <a:pt x="41618" y="9105"/>
                  <a:pt x="41743" y="9001"/>
                </a:cubicBezTo>
                <a:cubicBezTo>
                  <a:pt x="41953" y="8812"/>
                  <a:pt x="42162" y="8645"/>
                  <a:pt x="42308" y="8498"/>
                </a:cubicBezTo>
                <a:cubicBezTo>
                  <a:pt x="42476" y="8352"/>
                  <a:pt x="42580" y="8226"/>
                  <a:pt x="42664" y="8143"/>
                </a:cubicBezTo>
                <a:lnTo>
                  <a:pt x="42789" y="8017"/>
                </a:lnTo>
                <a:cubicBezTo>
                  <a:pt x="42789" y="8017"/>
                  <a:pt x="42748" y="7975"/>
                  <a:pt x="42664" y="7913"/>
                </a:cubicBezTo>
                <a:cubicBezTo>
                  <a:pt x="42580" y="7829"/>
                  <a:pt x="42476" y="7703"/>
                  <a:pt x="42308" y="7557"/>
                </a:cubicBezTo>
                <a:cubicBezTo>
                  <a:pt x="42162" y="7410"/>
                  <a:pt x="41953" y="7243"/>
                  <a:pt x="41743" y="7055"/>
                </a:cubicBezTo>
                <a:cubicBezTo>
                  <a:pt x="41618" y="6950"/>
                  <a:pt x="41492" y="6845"/>
                  <a:pt x="41367" y="6741"/>
                </a:cubicBezTo>
                <a:cubicBezTo>
                  <a:pt x="41241" y="6636"/>
                  <a:pt x="41095" y="6532"/>
                  <a:pt x="40948" y="6406"/>
                </a:cubicBezTo>
                <a:cubicBezTo>
                  <a:pt x="40362" y="5946"/>
                  <a:pt x="39651" y="5444"/>
                  <a:pt x="38835" y="4920"/>
                </a:cubicBezTo>
                <a:cubicBezTo>
                  <a:pt x="38019" y="4397"/>
                  <a:pt x="37098" y="3874"/>
                  <a:pt x="36115" y="3372"/>
                </a:cubicBezTo>
                <a:cubicBezTo>
                  <a:pt x="35110" y="2870"/>
                  <a:pt x="34022" y="2389"/>
                  <a:pt x="32872" y="1970"/>
                </a:cubicBezTo>
                <a:cubicBezTo>
                  <a:pt x="31721" y="1552"/>
                  <a:pt x="30507" y="1175"/>
                  <a:pt x="29252" y="882"/>
                </a:cubicBezTo>
                <a:cubicBezTo>
                  <a:pt x="27996" y="589"/>
                  <a:pt x="26699" y="359"/>
                  <a:pt x="25381" y="213"/>
                </a:cubicBezTo>
                <a:cubicBezTo>
                  <a:pt x="24197" y="81"/>
                  <a:pt x="22997" y="0"/>
                  <a:pt x="21810" y="0"/>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8"/>
          <p:cNvSpPr/>
          <p:nvPr/>
        </p:nvSpPr>
        <p:spPr>
          <a:xfrm>
            <a:off x="6693429" y="1835987"/>
            <a:ext cx="1618671" cy="1469382"/>
          </a:xfrm>
          <a:custGeom>
            <a:avLst/>
            <a:gdLst/>
            <a:ahLst/>
            <a:cxnLst/>
            <a:rect l="l" t="t" r="r" b="b"/>
            <a:pathLst>
              <a:path w="14941" h="13563" extrusionOk="0">
                <a:moveTo>
                  <a:pt x="7467" y="1"/>
                </a:moveTo>
                <a:cubicBezTo>
                  <a:pt x="4395" y="1"/>
                  <a:pt x="1630" y="2103"/>
                  <a:pt x="880" y="5212"/>
                </a:cubicBezTo>
                <a:cubicBezTo>
                  <a:pt x="1" y="8853"/>
                  <a:pt x="2261" y="12514"/>
                  <a:pt x="5901" y="13372"/>
                </a:cubicBezTo>
                <a:cubicBezTo>
                  <a:pt x="6436" y="13501"/>
                  <a:pt x="6971" y="13563"/>
                  <a:pt x="7498" y="13563"/>
                </a:cubicBezTo>
                <a:cubicBezTo>
                  <a:pt x="10558" y="13563"/>
                  <a:pt x="13333" y="11477"/>
                  <a:pt x="14082" y="8371"/>
                </a:cubicBezTo>
                <a:cubicBezTo>
                  <a:pt x="14940" y="4710"/>
                  <a:pt x="12701" y="1069"/>
                  <a:pt x="9061" y="190"/>
                </a:cubicBezTo>
                <a:cubicBezTo>
                  <a:pt x="8526" y="62"/>
                  <a:pt x="7992" y="1"/>
                  <a:pt x="7467" y="1"/>
                </a:cubicBezTo>
                <a:close/>
              </a:path>
            </a:pathLst>
          </a:custGeom>
          <a:gradFill>
            <a:gsLst>
              <a:gs pos="0">
                <a:srgbClr val="6F8BB4"/>
              </a:gs>
              <a:gs pos="100000">
                <a:srgbClr val="3C4C64"/>
              </a:gs>
            </a:gsLst>
            <a:path path="circle">
              <a:fillToRect l="50000" t="50000" r="50000" b="50000"/>
            </a:path>
            <a:tileRect/>
          </a:gra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8"/>
          <p:cNvSpPr/>
          <p:nvPr/>
        </p:nvSpPr>
        <p:spPr>
          <a:xfrm>
            <a:off x="7189227" y="2258888"/>
            <a:ext cx="627075" cy="623578"/>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gradFill>
            <a:gsLst>
              <a:gs pos="0">
                <a:srgbClr val="6F8BB4"/>
              </a:gs>
              <a:gs pos="100000">
                <a:srgbClr val="3C4C64"/>
              </a:gs>
            </a:gsLst>
            <a:path path="circle">
              <a:fillToRect l="50000" t="50000" r="50000" b="50000"/>
            </a:path>
            <a:tileRect/>
          </a:gra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8"/>
          <p:cNvSpPr/>
          <p:nvPr/>
        </p:nvSpPr>
        <p:spPr>
          <a:xfrm>
            <a:off x="7443769" y="1947140"/>
            <a:ext cx="649592" cy="623591"/>
          </a:xfrm>
          <a:custGeom>
            <a:avLst/>
            <a:gdLst/>
            <a:ahLst/>
            <a:cxnLst/>
            <a:rect l="l" t="t" r="r" b="b"/>
            <a:pathLst>
              <a:path w="5996" h="5756" extrusionOk="0">
                <a:moveTo>
                  <a:pt x="819" y="0"/>
                </a:moveTo>
                <a:cubicBezTo>
                  <a:pt x="1" y="0"/>
                  <a:pt x="14" y="1278"/>
                  <a:pt x="858" y="1298"/>
                </a:cubicBezTo>
                <a:cubicBezTo>
                  <a:pt x="2972" y="1361"/>
                  <a:pt x="4625" y="2993"/>
                  <a:pt x="4667" y="5127"/>
                </a:cubicBezTo>
                <a:cubicBezTo>
                  <a:pt x="4677" y="5546"/>
                  <a:pt x="5012" y="5755"/>
                  <a:pt x="5341" y="5755"/>
                </a:cubicBezTo>
                <a:cubicBezTo>
                  <a:pt x="5671" y="5755"/>
                  <a:pt x="5995" y="5546"/>
                  <a:pt x="5985" y="5127"/>
                </a:cubicBezTo>
                <a:cubicBezTo>
                  <a:pt x="5922" y="2282"/>
                  <a:pt x="3704" y="64"/>
                  <a:pt x="858" y="1"/>
                </a:cubicBezTo>
                <a:cubicBezTo>
                  <a:pt x="845" y="0"/>
                  <a:pt x="832" y="0"/>
                  <a:pt x="8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8"/>
          <p:cNvSpPr/>
          <p:nvPr/>
        </p:nvSpPr>
        <p:spPr>
          <a:xfrm>
            <a:off x="5186026" y="2426250"/>
            <a:ext cx="353251" cy="288746"/>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8"/>
          <p:cNvSpPr/>
          <p:nvPr/>
        </p:nvSpPr>
        <p:spPr>
          <a:xfrm>
            <a:off x="7468750" y="1947150"/>
            <a:ext cx="156302" cy="142775"/>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8"/>
          <p:cNvSpPr/>
          <p:nvPr/>
        </p:nvSpPr>
        <p:spPr>
          <a:xfrm>
            <a:off x="7288473" y="2357578"/>
            <a:ext cx="428583" cy="426200"/>
          </a:xfrm>
          <a:custGeom>
            <a:avLst/>
            <a:gdLst/>
            <a:ahLst/>
            <a:cxnLst/>
            <a:rect l="l" t="t" r="r" b="b"/>
            <a:pathLst>
              <a:path w="3956" h="3934" extrusionOk="0">
                <a:moveTo>
                  <a:pt x="1968" y="0"/>
                </a:moveTo>
                <a:cubicBezTo>
                  <a:pt x="880" y="0"/>
                  <a:pt x="1" y="879"/>
                  <a:pt x="1" y="1967"/>
                </a:cubicBezTo>
                <a:cubicBezTo>
                  <a:pt x="1" y="3055"/>
                  <a:pt x="880" y="3934"/>
                  <a:pt x="1968" y="3934"/>
                </a:cubicBezTo>
                <a:cubicBezTo>
                  <a:pt x="3077" y="3934"/>
                  <a:pt x="3955" y="3055"/>
                  <a:pt x="3955" y="1967"/>
                </a:cubicBezTo>
                <a:cubicBezTo>
                  <a:pt x="3955" y="879"/>
                  <a:pt x="3077" y="0"/>
                  <a:pt x="1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F77D97EA-7CA5-4D50-84F1-705DF358D72B}"/>
              </a:ext>
            </a:extLst>
          </p:cNvPr>
          <p:cNvSpPr txBox="1"/>
          <p:nvPr/>
        </p:nvSpPr>
        <p:spPr>
          <a:xfrm>
            <a:off x="244549" y="1499192"/>
            <a:ext cx="4511897" cy="2308324"/>
          </a:xfrm>
          <a:prstGeom prst="rect">
            <a:avLst/>
          </a:prstGeom>
          <a:noFill/>
        </p:spPr>
        <p:txBody>
          <a:bodyPr wrap="square" rtlCol="0">
            <a:spAutoFit/>
          </a:bodyPr>
          <a:lstStyle/>
          <a:p>
            <a:r>
              <a:rPr lang="en-US" sz="1800" dirty="0">
                <a:latin typeface="Adobe Devanagari" panose="02040503050201020203" pitchFamily="18" charset="0"/>
              </a:rPr>
              <a:t>The manager is the doctor:</a:t>
            </a:r>
          </a:p>
          <a:p>
            <a:r>
              <a:rPr lang="en-US" sz="1800" dirty="0">
                <a:latin typeface="Adobe Devanagari" panose="02040503050201020203" pitchFamily="18" charset="0"/>
              </a:rPr>
              <a:t>• Employee recruitment.</a:t>
            </a:r>
          </a:p>
          <a:p>
            <a:r>
              <a:rPr lang="en-US" sz="1800" dirty="0">
                <a:latin typeface="Adobe Devanagari" panose="02040503050201020203" pitchFamily="18" charset="0"/>
              </a:rPr>
              <a:t>• Checking and handling clinic incomes.</a:t>
            </a:r>
          </a:p>
          <a:p>
            <a:endParaRPr lang="en-US" sz="1800" dirty="0">
              <a:latin typeface="Adobe Devanagari" panose="02040503050201020203" pitchFamily="18" charset="0"/>
              <a:cs typeface="Adobe Devanagari" panose="02040503050201020203" pitchFamily="18" charset="0"/>
            </a:endParaRPr>
          </a:p>
          <a:p>
            <a:endParaRPr lang="en-US" sz="1800" dirty="0">
              <a:latin typeface="Adobe Devanagari" panose="02040503050201020203" pitchFamily="18" charset="0"/>
              <a:cs typeface="Adobe Devanagari" panose="02040503050201020203" pitchFamily="18" charset="0"/>
            </a:endParaRPr>
          </a:p>
          <a:p>
            <a:endParaRPr lang="en-US" sz="1800" dirty="0">
              <a:latin typeface="Adobe Devanagari" panose="02040503050201020203" pitchFamily="18" charset="0"/>
              <a:cs typeface="Adobe Devanagari" panose="02040503050201020203" pitchFamily="18" charset="0"/>
            </a:endParaRPr>
          </a:p>
          <a:p>
            <a:endParaRPr lang="en-US" sz="1800" dirty="0">
              <a:latin typeface="Adobe Devanagari" panose="02040503050201020203" pitchFamily="18" charset="0"/>
              <a:cs typeface="Adobe Devanagari" panose="02040503050201020203" pitchFamily="18" charset="0"/>
            </a:endParaRPr>
          </a:p>
          <a:p>
            <a:endParaRPr lang="en-US" sz="1800" dirty="0">
              <a:latin typeface="Adobe Devanagari" panose="02040503050201020203" pitchFamily="18" charset="0"/>
            </a:endParaRPr>
          </a:p>
        </p:txBody>
      </p:sp>
    </p:spTree>
    <p:extLst>
      <p:ext uri="{BB962C8B-B14F-4D97-AF65-F5344CB8AC3E}">
        <p14:creationId xmlns:p14="http://schemas.microsoft.com/office/powerpoint/2010/main" val="3958684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07EC-D2F0-4D2E-A02D-20F2F04132C0}"/>
              </a:ext>
            </a:extLst>
          </p:cNvPr>
          <p:cNvSpPr>
            <a:spLocks noGrp="1"/>
          </p:cNvSpPr>
          <p:nvPr>
            <p:ph type="title"/>
          </p:nvPr>
        </p:nvSpPr>
        <p:spPr>
          <a:xfrm>
            <a:off x="233916" y="1214400"/>
            <a:ext cx="4663911" cy="3323052"/>
          </a:xfrm>
        </p:spPr>
        <p:txBody>
          <a:bodyPr/>
          <a:lstStyle/>
          <a:p>
            <a:r>
              <a:rPr lang="en-US" sz="2400" dirty="0">
                <a:solidFill>
                  <a:schemeClr val="accent1">
                    <a:lumMod val="20000"/>
                    <a:lumOff val="80000"/>
                  </a:schemeClr>
                </a:solidFill>
                <a:latin typeface="Adobe Devanagari" panose="02040503050201020203" pitchFamily="18" charset="0"/>
                <a:cs typeface="Adobe Devanagari" panose="02040503050201020203" pitchFamily="18" charset="0"/>
              </a:rPr>
              <a:t>Business process inefficiencies in the primary activities, and possible errors or unnecessary support activities , and if any inefficiencies in management activities.</a:t>
            </a:r>
          </a:p>
        </p:txBody>
      </p:sp>
      <p:sp>
        <p:nvSpPr>
          <p:cNvPr id="3" name="Google Shape;515;p65">
            <a:extLst>
              <a:ext uri="{FF2B5EF4-FFF2-40B4-BE49-F238E27FC236}">
                <a16:creationId xmlns:a16="http://schemas.microsoft.com/office/drawing/2014/main" id="{331D3D07-A89C-4B9A-88F0-6C6C1135ACEA}"/>
              </a:ext>
            </a:extLst>
          </p:cNvPr>
          <p:cNvSpPr/>
          <p:nvPr/>
        </p:nvSpPr>
        <p:spPr>
          <a:xfrm>
            <a:off x="7206422" y="-296598"/>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507;p65">
            <a:extLst>
              <a:ext uri="{FF2B5EF4-FFF2-40B4-BE49-F238E27FC236}">
                <a16:creationId xmlns:a16="http://schemas.microsoft.com/office/drawing/2014/main" id="{1F1BC458-7D7E-47AA-AA3D-5DC80C21A63C}"/>
              </a:ext>
            </a:extLst>
          </p:cNvPr>
          <p:cNvPicPr preferRelativeResize="0"/>
          <p:nvPr/>
        </p:nvPicPr>
        <p:blipFill rotWithShape="1">
          <a:blip r:embed="rId2">
            <a:alphaModFix/>
          </a:blip>
          <a:srcRect l="6604" t="2325" r="43282" b="6475"/>
          <a:stretch/>
        </p:blipFill>
        <p:spPr>
          <a:xfrm>
            <a:off x="5040475" y="1067652"/>
            <a:ext cx="3389400" cy="3469800"/>
          </a:xfrm>
          <a:prstGeom prst="ellipse">
            <a:avLst/>
          </a:prstGeom>
          <a:noFill/>
          <a:ln>
            <a:noFill/>
          </a:ln>
        </p:spPr>
      </p:pic>
      <p:sp>
        <p:nvSpPr>
          <p:cNvPr id="5" name="Google Shape;517;p65">
            <a:extLst>
              <a:ext uri="{FF2B5EF4-FFF2-40B4-BE49-F238E27FC236}">
                <a16:creationId xmlns:a16="http://schemas.microsoft.com/office/drawing/2014/main" id="{BA089277-16E9-46D2-BC3E-4D7A4574C312}"/>
              </a:ext>
            </a:extLst>
          </p:cNvPr>
          <p:cNvSpPr/>
          <p:nvPr/>
        </p:nvSpPr>
        <p:spPr>
          <a:xfrm>
            <a:off x="4897827" y="3736588"/>
            <a:ext cx="948300" cy="9699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5B748047-BFC7-45E1-B268-0F294E6FFF0A}"/>
              </a:ext>
            </a:extLst>
          </p:cNvPr>
          <p:cNvPicPr>
            <a:picLocks noChangeAspect="1"/>
          </p:cNvPicPr>
          <p:nvPr/>
        </p:nvPicPr>
        <p:blipFill>
          <a:blip r:embed="rId3"/>
          <a:stretch>
            <a:fillRect/>
          </a:stretch>
        </p:blipFill>
        <p:spPr>
          <a:xfrm>
            <a:off x="4907845" y="437012"/>
            <a:ext cx="1109568" cy="1133954"/>
          </a:xfrm>
          <a:prstGeom prst="rect">
            <a:avLst/>
          </a:prstGeom>
        </p:spPr>
      </p:pic>
    </p:spTree>
    <p:extLst>
      <p:ext uri="{BB962C8B-B14F-4D97-AF65-F5344CB8AC3E}">
        <p14:creationId xmlns:p14="http://schemas.microsoft.com/office/powerpoint/2010/main" val="2241397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912"/>
        <p:cNvGrpSpPr/>
        <p:nvPr/>
      </p:nvGrpSpPr>
      <p:grpSpPr>
        <a:xfrm>
          <a:off x="0" y="0"/>
          <a:ext cx="0" cy="0"/>
          <a:chOff x="0" y="0"/>
          <a:chExt cx="0" cy="0"/>
        </a:xfrm>
      </p:grpSpPr>
      <p:grpSp>
        <p:nvGrpSpPr>
          <p:cNvPr id="915" name="Google Shape;915;p75"/>
          <p:cNvGrpSpPr/>
          <p:nvPr/>
        </p:nvGrpSpPr>
        <p:grpSpPr>
          <a:xfrm>
            <a:off x="5412307" y="1986000"/>
            <a:ext cx="1091171" cy="1171500"/>
            <a:chOff x="4124525" y="1953688"/>
            <a:chExt cx="1186900" cy="1186925"/>
          </a:xfrm>
        </p:grpSpPr>
        <p:sp>
          <p:nvSpPr>
            <p:cNvPr id="916" name="Google Shape;916;p75"/>
            <p:cNvSpPr/>
            <p:nvPr/>
          </p:nvSpPr>
          <p:spPr>
            <a:xfrm>
              <a:off x="4124525" y="1953688"/>
              <a:ext cx="1186900" cy="1186925"/>
            </a:xfrm>
            <a:custGeom>
              <a:avLst/>
              <a:gdLst/>
              <a:ahLst/>
              <a:cxnLst/>
              <a:rect l="l" t="t" r="r" b="b"/>
              <a:pathLst>
                <a:path w="47476" h="47477" extrusionOk="0">
                  <a:moveTo>
                    <a:pt x="23728" y="1"/>
                  </a:moveTo>
                  <a:cubicBezTo>
                    <a:pt x="10629" y="1"/>
                    <a:pt x="0" y="10630"/>
                    <a:pt x="0" y="23728"/>
                  </a:cubicBezTo>
                  <a:cubicBezTo>
                    <a:pt x="0" y="36847"/>
                    <a:pt x="10629" y="47476"/>
                    <a:pt x="23728" y="47476"/>
                  </a:cubicBezTo>
                  <a:cubicBezTo>
                    <a:pt x="36847" y="47476"/>
                    <a:pt x="47476" y="36847"/>
                    <a:pt x="47476" y="23728"/>
                  </a:cubicBezTo>
                  <a:cubicBezTo>
                    <a:pt x="47476" y="10630"/>
                    <a:pt x="36847" y="1"/>
                    <a:pt x="23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5"/>
            <p:cNvSpPr/>
            <p:nvPr/>
          </p:nvSpPr>
          <p:spPr>
            <a:xfrm>
              <a:off x="4183100" y="2546888"/>
              <a:ext cx="1123625" cy="593725"/>
            </a:xfrm>
            <a:custGeom>
              <a:avLst/>
              <a:gdLst/>
              <a:ahLst/>
              <a:cxnLst/>
              <a:rect l="l" t="t" r="r" b="b"/>
              <a:pathLst>
                <a:path w="44945" h="23749" extrusionOk="0">
                  <a:moveTo>
                    <a:pt x="1" y="0"/>
                  </a:moveTo>
                  <a:lnTo>
                    <a:pt x="21385" y="23748"/>
                  </a:lnTo>
                  <a:cubicBezTo>
                    <a:pt x="33541" y="23748"/>
                    <a:pt x="43543" y="14626"/>
                    <a:pt x="44945" y="2846"/>
                  </a:cubicBezTo>
                  <a:lnTo>
                    <a:pt x="42664" y="167"/>
                  </a:lnTo>
                  <a:lnTo>
                    <a:pt x="1" y="0"/>
                  </a:lnTo>
                  <a:close/>
                </a:path>
              </a:pathLst>
            </a:custGeom>
            <a:solidFill>
              <a:srgbClr val="6C9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5"/>
            <p:cNvSpPr/>
            <p:nvPr/>
          </p:nvSpPr>
          <p:spPr>
            <a:xfrm>
              <a:off x="4183100" y="2228313"/>
              <a:ext cx="1069750" cy="637200"/>
            </a:xfrm>
            <a:custGeom>
              <a:avLst/>
              <a:gdLst/>
              <a:ahLst/>
              <a:cxnLst/>
              <a:rect l="l" t="t" r="r" b="b"/>
              <a:pathLst>
                <a:path w="42790" h="25488" extrusionOk="0">
                  <a:moveTo>
                    <a:pt x="21385" y="1"/>
                  </a:moveTo>
                  <a:cubicBezTo>
                    <a:pt x="18706" y="1"/>
                    <a:pt x="16049" y="503"/>
                    <a:pt x="13538" y="1444"/>
                  </a:cubicBezTo>
                  <a:cubicBezTo>
                    <a:pt x="12283" y="1925"/>
                    <a:pt x="11069" y="2511"/>
                    <a:pt x="9919" y="3181"/>
                  </a:cubicBezTo>
                  <a:cubicBezTo>
                    <a:pt x="8768" y="3850"/>
                    <a:pt x="7680" y="4604"/>
                    <a:pt x="6675" y="5399"/>
                  </a:cubicBezTo>
                  <a:cubicBezTo>
                    <a:pt x="5671" y="6173"/>
                    <a:pt x="4771" y="7031"/>
                    <a:pt x="3955" y="7847"/>
                  </a:cubicBezTo>
                  <a:cubicBezTo>
                    <a:pt x="3139" y="8663"/>
                    <a:pt x="2428" y="9458"/>
                    <a:pt x="1842" y="10211"/>
                  </a:cubicBezTo>
                  <a:cubicBezTo>
                    <a:pt x="1696" y="10379"/>
                    <a:pt x="1549" y="10546"/>
                    <a:pt x="1424" y="10713"/>
                  </a:cubicBezTo>
                  <a:cubicBezTo>
                    <a:pt x="1298" y="10902"/>
                    <a:pt x="1172" y="11048"/>
                    <a:pt x="1047" y="11216"/>
                  </a:cubicBezTo>
                  <a:cubicBezTo>
                    <a:pt x="838" y="11509"/>
                    <a:pt x="628" y="11781"/>
                    <a:pt x="482" y="12011"/>
                  </a:cubicBezTo>
                  <a:cubicBezTo>
                    <a:pt x="315" y="12241"/>
                    <a:pt x="210" y="12429"/>
                    <a:pt x="126" y="12555"/>
                  </a:cubicBezTo>
                  <a:cubicBezTo>
                    <a:pt x="43" y="12680"/>
                    <a:pt x="1" y="12743"/>
                    <a:pt x="1" y="12743"/>
                  </a:cubicBezTo>
                  <a:cubicBezTo>
                    <a:pt x="1" y="12743"/>
                    <a:pt x="43" y="12806"/>
                    <a:pt x="126" y="12952"/>
                  </a:cubicBezTo>
                  <a:cubicBezTo>
                    <a:pt x="189" y="13057"/>
                    <a:pt x="315" y="13266"/>
                    <a:pt x="482" y="13496"/>
                  </a:cubicBezTo>
                  <a:cubicBezTo>
                    <a:pt x="628" y="13705"/>
                    <a:pt x="817" y="13998"/>
                    <a:pt x="1047" y="14291"/>
                  </a:cubicBezTo>
                  <a:cubicBezTo>
                    <a:pt x="1172" y="14438"/>
                    <a:pt x="1298" y="14605"/>
                    <a:pt x="1424" y="14773"/>
                  </a:cubicBezTo>
                  <a:cubicBezTo>
                    <a:pt x="1549" y="14940"/>
                    <a:pt x="1696" y="15107"/>
                    <a:pt x="1842" y="15296"/>
                  </a:cubicBezTo>
                  <a:cubicBezTo>
                    <a:pt x="2428" y="16028"/>
                    <a:pt x="3139" y="16823"/>
                    <a:pt x="3955" y="17660"/>
                  </a:cubicBezTo>
                  <a:cubicBezTo>
                    <a:pt x="4771" y="18476"/>
                    <a:pt x="5692" y="19313"/>
                    <a:pt x="6675" y="20108"/>
                  </a:cubicBezTo>
                  <a:cubicBezTo>
                    <a:pt x="7680" y="20903"/>
                    <a:pt x="8768" y="21656"/>
                    <a:pt x="9919" y="22326"/>
                  </a:cubicBezTo>
                  <a:cubicBezTo>
                    <a:pt x="11069" y="22996"/>
                    <a:pt x="12283" y="23581"/>
                    <a:pt x="13538" y="24042"/>
                  </a:cubicBezTo>
                  <a:cubicBezTo>
                    <a:pt x="16049" y="25004"/>
                    <a:pt x="18727" y="25485"/>
                    <a:pt x="21385" y="25485"/>
                  </a:cubicBezTo>
                  <a:cubicBezTo>
                    <a:pt x="21481" y="25487"/>
                    <a:pt x="21578" y="25488"/>
                    <a:pt x="21675" y="25488"/>
                  </a:cubicBezTo>
                  <a:cubicBezTo>
                    <a:pt x="22917" y="25488"/>
                    <a:pt x="24158" y="25364"/>
                    <a:pt x="25381" y="25151"/>
                  </a:cubicBezTo>
                  <a:cubicBezTo>
                    <a:pt x="26699" y="24921"/>
                    <a:pt x="27997" y="24544"/>
                    <a:pt x="29252" y="24084"/>
                  </a:cubicBezTo>
                  <a:cubicBezTo>
                    <a:pt x="30507" y="23602"/>
                    <a:pt x="31721" y="23037"/>
                    <a:pt x="32872" y="22347"/>
                  </a:cubicBezTo>
                  <a:cubicBezTo>
                    <a:pt x="34002" y="21698"/>
                    <a:pt x="35090" y="20945"/>
                    <a:pt x="36094" y="20150"/>
                  </a:cubicBezTo>
                  <a:cubicBezTo>
                    <a:pt x="37098" y="19355"/>
                    <a:pt x="38019" y="18518"/>
                    <a:pt x="38835" y="17681"/>
                  </a:cubicBezTo>
                  <a:cubicBezTo>
                    <a:pt x="39651" y="16844"/>
                    <a:pt x="40362" y="16049"/>
                    <a:pt x="40948" y="15317"/>
                  </a:cubicBezTo>
                  <a:cubicBezTo>
                    <a:pt x="41095" y="15128"/>
                    <a:pt x="41241" y="14961"/>
                    <a:pt x="41367" y="14794"/>
                  </a:cubicBezTo>
                  <a:cubicBezTo>
                    <a:pt x="41492" y="14626"/>
                    <a:pt x="41618" y="14459"/>
                    <a:pt x="41722" y="14312"/>
                  </a:cubicBezTo>
                  <a:cubicBezTo>
                    <a:pt x="41953" y="13998"/>
                    <a:pt x="42162" y="13726"/>
                    <a:pt x="42308" y="13496"/>
                  </a:cubicBezTo>
                  <a:cubicBezTo>
                    <a:pt x="42455" y="13266"/>
                    <a:pt x="42580" y="13078"/>
                    <a:pt x="42664" y="12952"/>
                  </a:cubicBezTo>
                  <a:cubicBezTo>
                    <a:pt x="42748" y="12827"/>
                    <a:pt x="42790" y="12743"/>
                    <a:pt x="42790" y="12743"/>
                  </a:cubicBezTo>
                  <a:cubicBezTo>
                    <a:pt x="42790" y="12743"/>
                    <a:pt x="42748" y="12680"/>
                    <a:pt x="42664" y="12555"/>
                  </a:cubicBezTo>
                  <a:cubicBezTo>
                    <a:pt x="42580" y="12429"/>
                    <a:pt x="42455" y="12241"/>
                    <a:pt x="42308" y="12011"/>
                  </a:cubicBezTo>
                  <a:cubicBezTo>
                    <a:pt x="42162" y="11781"/>
                    <a:pt x="41953" y="11509"/>
                    <a:pt x="41722" y="11195"/>
                  </a:cubicBezTo>
                  <a:cubicBezTo>
                    <a:pt x="41618" y="11048"/>
                    <a:pt x="41492" y="10881"/>
                    <a:pt x="41367" y="10713"/>
                  </a:cubicBezTo>
                  <a:cubicBezTo>
                    <a:pt x="41241" y="10546"/>
                    <a:pt x="41095" y="10379"/>
                    <a:pt x="40948" y="10190"/>
                  </a:cubicBezTo>
                  <a:cubicBezTo>
                    <a:pt x="40362" y="9458"/>
                    <a:pt x="39651" y="8642"/>
                    <a:pt x="38835" y="7826"/>
                  </a:cubicBezTo>
                  <a:cubicBezTo>
                    <a:pt x="38019" y="6989"/>
                    <a:pt x="37098" y="6152"/>
                    <a:pt x="36094" y="5357"/>
                  </a:cubicBezTo>
                  <a:cubicBezTo>
                    <a:pt x="35090" y="4562"/>
                    <a:pt x="34002" y="3809"/>
                    <a:pt x="32872" y="3139"/>
                  </a:cubicBezTo>
                  <a:cubicBezTo>
                    <a:pt x="31721" y="2470"/>
                    <a:pt x="30507" y="1884"/>
                    <a:pt x="29252" y="1423"/>
                  </a:cubicBezTo>
                  <a:cubicBezTo>
                    <a:pt x="27997" y="963"/>
                    <a:pt x="26699" y="586"/>
                    <a:pt x="25381" y="356"/>
                  </a:cubicBezTo>
                  <a:cubicBezTo>
                    <a:pt x="24063" y="105"/>
                    <a:pt x="22724" y="1"/>
                    <a:pt x="21385" y="1"/>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5"/>
            <p:cNvSpPr/>
            <p:nvPr/>
          </p:nvSpPr>
          <p:spPr>
            <a:xfrm>
              <a:off x="4460350" y="2289513"/>
              <a:ext cx="515275" cy="515275"/>
            </a:xfrm>
            <a:custGeom>
              <a:avLst/>
              <a:gdLst/>
              <a:ahLst/>
              <a:cxnLst/>
              <a:rect l="l" t="t" r="r" b="b"/>
              <a:pathLst>
                <a:path w="20611" h="20611" extrusionOk="0">
                  <a:moveTo>
                    <a:pt x="10295" y="1"/>
                  </a:moveTo>
                  <a:cubicBezTo>
                    <a:pt x="4603" y="1"/>
                    <a:pt x="0" y="4604"/>
                    <a:pt x="0" y="10295"/>
                  </a:cubicBezTo>
                  <a:cubicBezTo>
                    <a:pt x="0" y="15986"/>
                    <a:pt x="4603" y="20610"/>
                    <a:pt x="10295" y="20610"/>
                  </a:cubicBezTo>
                  <a:cubicBezTo>
                    <a:pt x="15986" y="20610"/>
                    <a:pt x="20610" y="15986"/>
                    <a:pt x="20610" y="10295"/>
                  </a:cubicBezTo>
                  <a:cubicBezTo>
                    <a:pt x="20610" y="4604"/>
                    <a:pt x="1598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5"/>
            <p:cNvSpPr/>
            <p:nvPr/>
          </p:nvSpPr>
          <p:spPr>
            <a:xfrm>
              <a:off x="4663300" y="2497438"/>
              <a:ext cx="108825" cy="98900"/>
            </a:xfrm>
            <a:custGeom>
              <a:avLst/>
              <a:gdLst/>
              <a:ahLst/>
              <a:cxnLst/>
              <a:rect l="l" t="t" r="r" b="b"/>
              <a:pathLst>
                <a:path w="4353" h="3956" extrusionOk="0">
                  <a:moveTo>
                    <a:pt x="2164" y="0"/>
                  </a:moveTo>
                  <a:cubicBezTo>
                    <a:pt x="1263" y="0"/>
                    <a:pt x="449" y="623"/>
                    <a:pt x="252" y="1539"/>
                  </a:cubicBezTo>
                  <a:cubicBezTo>
                    <a:pt x="1" y="2606"/>
                    <a:pt x="670" y="3673"/>
                    <a:pt x="1737" y="3903"/>
                  </a:cubicBezTo>
                  <a:cubicBezTo>
                    <a:pt x="1889" y="3939"/>
                    <a:pt x="2041" y="3956"/>
                    <a:pt x="2190" y="3956"/>
                  </a:cubicBezTo>
                  <a:cubicBezTo>
                    <a:pt x="3091" y="3956"/>
                    <a:pt x="3904" y="3333"/>
                    <a:pt x="4102" y="2417"/>
                  </a:cubicBezTo>
                  <a:cubicBezTo>
                    <a:pt x="4353" y="1350"/>
                    <a:pt x="3683" y="304"/>
                    <a:pt x="2616" y="53"/>
                  </a:cubicBezTo>
                  <a:cubicBezTo>
                    <a:pt x="2464" y="17"/>
                    <a:pt x="2313" y="0"/>
                    <a:pt x="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5"/>
            <p:cNvSpPr/>
            <p:nvPr/>
          </p:nvSpPr>
          <p:spPr>
            <a:xfrm flipH="1">
              <a:off x="4607475" y="2434238"/>
              <a:ext cx="141500" cy="135750"/>
            </a:xfrm>
            <a:custGeom>
              <a:avLst/>
              <a:gdLst/>
              <a:ahLst/>
              <a:cxnLst/>
              <a:rect l="l" t="t" r="r" b="b"/>
              <a:pathLst>
                <a:path w="5660" h="5430" extrusionOk="0">
                  <a:moveTo>
                    <a:pt x="796" y="0"/>
                  </a:moveTo>
                  <a:cubicBezTo>
                    <a:pt x="1" y="0"/>
                    <a:pt x="28" y="1214"/>
                    <a:pt x="816" y="1235"/>
                  </a:cubicBezTo>
                  <a:cubicBezTo>
                    <a:pt x="2804" y="1298"/>
                    <a:pt x="4352" y="2825"/>
                    <a:pt x="4394" y="4834"/>
                  </a:cubicBezTo>
                  <a:cubicBezTo>
                    <a:pt x="4415" y="5231"/>
                    <a:pt x="4734" y="5430"/>
                    <a:pt x="5045" y="5430"/>
                  </a:cubicBezTo>
                  <a:cubicBezTo>
                    <a:pt x="5357" y="5430"/>
                    <a:pt x="5660" y="5231"/>
                    <a:pt x="5649" y="4834"/>
                  </a:cubicBezTo>
                  <a:cubicBezTo>
                    <a:pt x="5566" y="2155"/>
                    <a:pt x="3494" y="63"/>
                    <a:pt x="816" y="0"/>
                  </a:cubicBezTo>
                  <a:cubicBezTo>
                    <a:pt x="809" y="0"/>
                    <a:pt x="802" y="0"/>
                    <a:pt x="796" y="0"/>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75"/>
          <p:cNvGrpSpPr/>
          <p:nvPr/>
        </p:nvGrpSpPr>
        <p:grpSpPr>
          <a:xfrm>
            <a:off x="6707973" y="2014823"/>
            <a:ext cx="1091171" cy="1158936"/>
            <a:chOff x="5710350" y="1953688"/>
            <a:chExt cx="1186925" cy="1186925"/>
          </a:xfrm>
        </p:grpSpPr>
        <p:sp>
          <p:nvSpPr>
            <p:cNvPr id="923" name="Google Shape;923;p75"/>
            <p:cNvSpPr/>
            <p:nvPr/>
          </p:nvSpPr>
          <p:spPr>
            <a:xfrm>
              <a:off x="5710350" y="1953688"/>
              <a:ext cx="1186925" cy="1186925"/>
            </a:xfrm>
            <a:custGeom>
              <a:avLst/>
              <a:gdLst/>
              <a:ahLst/>
              <a:cxnLst/>
              <a:rect l="l" t="t" r="r" b="b"/>
              <a:pathLst>
                <a:path w="47477" h="47477" extrusionOk="0">
                  <a:moveTo>
                    <a:pt x="23728" y="1"/>
                  </a:moveTo>
                  <a:cubicBezTo>
                    <a:pt x="10630" y="1"/>
                    <a:pt x="0" y="10630"/>
                    <a:pt x="0" y="23728"/>
                  </a:cubicBezTo>
                  <a:cubicBezTo>
                    <a:pt x="0" y="36847"/>
                    <a:pt x="10630" y="47476"/>
                    <a:pt x="23728" y="47476"/>
                  </a:cubicBezTo>
                  <a:cubicBezTo>
                    <a:pt x="36847" y="47476"/>
                    <a:pt x="47476" y="36847"/>
                    <a:pt x="47476" y="23728"/>
                  </a:cubicBezTo>
                  <a:cubicBezTo>
                    <a:pt x="47476" y="10630"/>
                    <a:pt x="36847" y="1"/>
                    <a:pt x="23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5"/>
            <p:cNvSpPr/>
            <p:nvPr/>
          </p:nvSpPr>
          <p:spPr>
            <a:xfrm>
              <a:off x="5768925" y="2546888"/>
              <a:ext cx="1123625" cy="593725"/>
            </a:xfrm>
            <a:custGeom>
              <a:avLst/>
              <a:gdLst/>
              <a:ahLst/>
              <a:cxnLst/>
              <a:rect l="l" t="t" r="r" b="b"/>
              <a:pathLst>
                <a:path w="44945" h="23749" extrusionOk="0">
                  <a:moveTo>
                    <a:pt x="1" y="0"/>
                  </a:moveTo>
                  <a:lnTo>
                    <a:pt x="21385" y="23748"/>
                  </a:lnTo>
                  <a:cubicBezTo>
                    <a:pt x="33541" y="23748"/>
                    <a:pt x="43543" y="14626"/>
                    <a:pt x="44945" y="2846"/>
                  </a:cubicBezTo>
                  <a:lnTo>
                    <a:pt x="42664" y="167"/>
                  </a:lnTo>
                  <a:lnTo>
                    <a:pt x="1" y="0"/>
                  </a:lnTo>
                  <a:close/>
                </a:path>
              </a:pathLst>
            </a:custGeom>
            <a:solidFill>
              <a:srgbClr val="6C9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5"/>
            <p:cNvSpPr/>
            <p:nvPr/>
          </p:nvSpPr>
          <p:spPr>
            <a:xfrm>
              <a:off x="5768925" y="2292150"/>
              <a:ext cx="1069750" cy="480215"/>
            </a:xfrm>
            <a:custGeom>
              <a:avLst/>
              <a:gdLst/>
              <a:ahLst/>
              <a:cxnLst/>
              <a:rect l="l" t="t" r="r" b="b"/>
              <a:pathLst>
                <a:path w="42790" h="17766" extrusionOk="0">
                  <a:moveTo>
                    <a:pt x="21385" y="1"/>
                  </a:moveTo>
                  <a:cubicBezTo>
                    <a:pt x="18707" y="22"/>
                    <a:pt x="16049" y="357"/>
                    <a:pt x="13538" y="1026"/>
                  </a:cubicBezTo>
                  <a:cubicBezTo>
                    <a:pt x="12283" y="1340"/>
                    <a:pt x="11070" y="1759"/>
                    <a:pt x="9919" y="2219"/>
                  </a:cubicBezTo>
                  <a:cubicBezTo>
                    <a:pt x="8768" y="2679"/>
                    <a:pt x="7680" y="3202"/>
                    <a:pt x="6676" y="3767"/>
                  </a:cubicBezTo>
                  <a:cubicBezTo>
                    <a:pt x="5671" y="4311"/>
                    <a:pt x="4751" y="4897"/>
                    <a:pt x="3935" y="5462"/>
                  </a:cubicBezTo>
                  <a:cubicBezTo>
                    <a:pt x="3119" y="6048"/>
                    <a:pt x="2428" y="6613"/>
                    <a:pt x="1842" y="7115"/>
                  </a:cubicBezTo>
                  <a:cubicBezTo>
                    <a:pt x="1696" y="7241"/>
                    <a:pt x="1549" y="7366"/>
                    <a:pt x="1424" y="7471"/>
                  </a:cubicBezTo>
                  <a:cubicBezTo>
                    <a:pt x="1277" y="7596"/>
                    <a:pt x="1173" y="7701"/>
                    <a:pt x="1047" y="7805"/>
                  </a:cubicBezTo>
                  <a:cubicBezTo>
                    <a:pt x="817" y="8015"/>
                    <a:pt x="629" y="8224"/>
                    <a:pt x="482" y="8370"/>
                  </a:cubicBezTo>
                  <a:cubicBezTo>
                    <a:pt x="315" y="8538"/>
                    <a:pt x="189" y="8663"/>
                    <a:pt x="126" y="8747"/>
                  </a:cubicBezTo>
                  <a:cubicBezTo>
                    <a:pt x="43" y="8852"/>
                    <a:pt x="1" y="8893"/>
                    <a:pt x="1" y="8893"/>
                  </a:cubicBezTo>
                  <a:cubicBezTo>
                    <a:pt x="1" y="8893"/>
                    <a:pt x="43" y="8935"/>
                    <a:pt x="126" y="9019"/>
                  </a:cubicBezTo>
                  <a:cubicBezTo>
                    <a:pt x="189" y="9103"/>
                    <a:pt x="315" y="9249"/>
                    <a:pt x="482" y="9396"/>
                  </a:cubicBezTo>
                  <a:cubicBezTo>
                    <a:pt x="629" y="9563"/>
                    <a:pt x="817" y="9751"/>
                    <a:pt x="1047" y="9961"/>
                  </a:cubicBezTo>
                  <a:cubicBezTo>
                    <a:pt x="1173" y="10065"/>
                    <a:pt x="1277" y="10170"/>
                    <a:pt x="1424" y="10295"/>
                  </a:cubicBezTo>
                  <a:cubicBezTo>
                    <a:pt x="1549" y="10421"/>
                    <a:pt x="1696" y="10526"/>
                    <a:pt x="1842" y="10651"/>
                  </a:cubicBezTo>
                  <a:cubicBezTo>
                    <a:pt x="2428" y="11174"/>
                    <a:pt x="3119" y="11718"/>
                    <a:pt x="3935" y="12304"/>
                  </a:cubicBezTo>
                  <a:cubicBezTo>
                    <a:pt x="4751" y="12869"/>
                    <a:pt x="5671" y="13455"/>
                    <a:pt x="6676" y="14020"/>
                  </a:cubicBezTo>
                  <a:cubicBezTo>
                    <a:pt x="7680" y="14564"/>
                    <a:pt x="8768" y="15087"/>
                    <a:pt x="9919" y="15547"/>
                  </a:cubicBezTo>
                  <a:cubicBezTo>
                    <a:pt x="11070" y="16028"/>
                    <a:pt x="12283" y="16426"/>
                    <a:pt x="13538" y="16761"/>
                  </a:cubicBezTo>
                  <a:cubicBezTo>
                    <a:pt x="16049" y="17430"/>
                    <a:pt x="18707" y="17765"/>
                    <a:pt x="21385" y="17765"/>
                  </a:cubicBezTo>
                  <a:cubicBezTo>
                    <a:pt x="22724" y="17765"/>
                    <a:pt x="24063" y="17681"/>
                    <a:pt x="25381" y="17514"/>
                  </a:cubicBezTo>
                  <a:cubicBezTo>
                    <a:pt x="26699" y="17368"/>
                    <a:pt x="27997" y="17096"/>
                    <a:pt x="29252" y="16782"/>
                  </a:cubicBezTo>
                  <a:cubicBezTo>
                    <a:pt x="30508" y="16447"/>
                    <a:pt x="31721" y="16049"/>
                    <a:pt x="32851" y="15589"/>
                  </a:cubicBezTo>
                  <a:cubicBezTo>
                    <a:pt x="34002" y="15108"/>
                    <a:pt x="35090" y="14585"/>
                    <a:pt x="36094" y="14041"/>
                  </a:cubicBezTo>
                  <a:cubicBezTo>
                    <a:pt x="37098" y="13497"/>
                    <a:pt x="38019" y="12890"/>
                    <a:pt x="38835" y="12325"/>
                  </a:cubicBezTo>
                  <a:cubicBezTo>
                    <a:pt x="39651" y="11739"/>
                    <a:pt x="40363" y="11195"/>
                    <a:pt x="40948" y="10672"/>
                  </a:cubicBezTo>
                  <a:cubicBezTo>
                    <a:pt x="41095" y="10546"/>
                    <a:pt x="41220" y="10421"/>
                    <a:pt x="41367" y="10316"/>
                  </a:cubicBezTo>
                  <a:cubicBezTo>
                    <a:pt x="41492" y="10191"/>
                    <a:pt x="41618" y="10065"/>
                    <a:pt x="41723" y="9961"/>
                  </a:cubicBezTo>
                  <a:cubicBezTo>
                    <a:pt x="41953" y="9751"/>
                    <a:pt x="42141" y="9563"/>
                    <a:pt x="42308" y="9396"/>
                  </a:cubicBezTo>
                  <a:cubicBezTo>
                    <a:pt x="42455" y="9249"/>
                    <a:pt x="42580" y="9103"/>
                    <a:pt x="42664" y="9019"/>
                  </a:cubicBezTo>
                  <a:cubicBezTo>
                    <a:pt x="42748" y="8935"/>
                    <a:pt x="42790" y="8893"/>
                    <a:pt x="42790" y="8893"/>
                  </a:cubicBezTo>
                  <a:cubicBezTo>
                    <a:pt x="42790" y="8893"/>
                    <a:pt x="42748" y="8852"/>
                    <a:pt x="42664" y="8747"/>
                  </a:cubicBezTo>
                  <a:cubicBezTo>
                    <a:pt x="42580" y="8663"/>
                    <a:pt x="42455" y="8517"/>
                    <a:pt x="42308" y="8370"/>
                  </a:cubicBezTo>
                  <a:cubicBezTo>
                    <a:pt x="42141" y="8203"/>
                    <a:pt x="41953" y="8015"/>
                    <a:pt x="41723" y="7805"/>
                  </a:cubicBezTo>
                  <a:cubicBezTo>
                    <a:pt x="41618" y="7701"/>
                    <a:pt x="41492" y="7575"/>
                    <a:pt x="41367" y="7471"/>
                  </a:cubicBezTo>
                  <a:cubicBezTo>
                    <a:pt x="41220" y="7345"/>
                    <a:pt x="41095" y="7241"/>
                    <a:pt x="40948" y="7094"/>
                  </a:cubicBezTo>
                  <a:cubicBezTo>
                    <a:pt x="40363" y="6592"/>
                    <a:pt x="39651" y="6027"/>
                    <a:pt x="38835" y="5462"/>
                  </a:cubicBezTo>
                  <a:cubicBezTo>
                    <a:pt x="38019" y="4876"/>
                    <a:pt x="37098" y="4290"/>
                    <a:pt x="36094" y="3746"/>
                  </a:cubicBezTo>
                  <a:cubicBezTo>
                    <a:pt x="35090" y="3181"/>
                    <a:pt x="34002" y="2658"/>
                    <a:pt x="32851" y="2198"/>
                  </a:cubicBezTo>
                  <a:cubicBezTo>
                    <a:pt x="31721" y="1717"/>
                    <a:pt x="30508" y="1319"/>
                    <a:pt x="29252" y="1005"/>
                  </a:cubicBezTo>
                  <a:cubicBezTo>
                    <a:pt x="27997" y="670"/>
                    <a:pt x="26699" y="419"/>
                    <a:pt x="25381" y="252"/>
                  </a:cubicBezTo>
                  <a:cubicBezTo>
                    <a:pt x="24063" y="85"/>
                    <a:pt x="22724" y="1"/>
                    <a:pt x="21385" y="1"/>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5"/>
            <p:cNvSpPr/>
            <p:nvPr/>
          </p:nvSpPr>
          <p:spPr>
            <a:xfrm>
              <a:off x="6105800" y="2292138"/>
              <a:ext cx="396000" cy="396000"/>
            </a:xfrm>
            <a:custGeom>
              <a:avLst/>
              <a:gdLst/>
              <a:ahLst/>
              <a:cxnLst/>
              <a:rect l="l" t="t" r="r" b="b"/>
              <a:pathLst>
                <a:path w="15840" h="15840" extrusionOk="0">
                  <a:moveTo>
                    <a:pt x="7910" y="0"/>
                  </a:moveTo>
                  <a:cubicBezTo>
                    <a:pt x="3537" y="0"/>
                    <a:pt x="1" y="3536"/>
                    <a:pt x="1" y="7909"/>
                  </a:cubicBezTo>
                  <a:cubicBezTo>
                    <a:pt x="1" y="12303"/>
                    <a:pt x="3537" y="15839"/>
                    <a:pt x="7910" y="15839"/>
                  </a:cubicBezTo>
                  <a:cubicBezTo>
                    <a:pt x="12283" y="15839"/>
                    <a:pt x="15840" y="12303"/>
                    <a:pt x="15840" y="7909"/>
                  </a:cubicBezTo>
                  <a:cubicBezTo>
                    <a:pt x="15840" y="3536"/>
                    <a:pt x="12283" y="0"/>
                    <a:pt x="7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5"/>
            <p:cNvSpPr/>
            <p:nvPr/>
          </p:nvSpPr>
          <p:spPr>
            <a:xfrm>
              <a:off x="6179050" y="2365888"/>
              <a:ext cx="249000" cy="248500"/>
            </a:xfrm>
            <a:custGeom>
              <a:avLst/>
              <a:gdLst/>
              <a:ahLst/>
              <a:cxnLst/>
              <a:rect l="l" t="t" r="r" b="b"/>
              <a:pathLst>
                <a:path w="9960" h="9940" extrusionOk="0">
                  <a:moveTo>
                    <a:pt x="4980" y="0"/>
                  </a:moveTo>
                  <a:cubicBezTo>
                    <a:pt x="2239" y="0"/>
                    <a:pt x="0" y="2218"/>
                    <a:pt x="0" y="4959"/>
                  </a:cubicBezTo>
                  <a:cubicBezTo>
                    <a:pt x="0" y="7721"/>
                    <a:pt x="2239" y="9939"/>
                    <a:pt x="4980" y="9939"/>
                  </a:cubicBezTo>
                  <a:cubicBezTo>
                    <a:pt x="7742" y="9939"/>
                    <a:pt x="9960" y="7721"/>
                    <a:pt x="9960" y="4959"/>
                  </a:cubicBezTo>
                  <a:cubicBezTo>
                    <a:pt x="9960" y="2218"/>
                    <a:pt x="7742" y="0"/>
                    <a:pt x="4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5"/>
            <p:cNvSpPr/>
            <p:nvPr/>
          </p:nvSpPr>
          <p:spPr>
            <a:xfrm>
              <a:off x="6318725" y="2336588"/>
              <a:ext cx="141500" cy="136300"/>
            </a:xfrm>
            <a:custGeom>
              <a:avLst/>
              <a:gdLst/>
              <a:ahLst/>
              <a:cxnLst/>
              <a:rect l="l" t="t" r="r" b="b"/>
              <a:pathLst>
                <a:path w="5660" h="5452" extrusionOk="0">
                  <a:moveTo>
                    <a:pt x="796" y="0"/>
                  </a:moveTo>
                  <a:cubicBezTo>
                    <a:pt x="0" y="0"/>
                    <a:pt x="27" y="1235"/>
                    <a:pt x="816" y="1256"/>
                  </a:cubicBezTo>
                  <a:cubicBezTo>
                    <a:pt x="2803" y="1298"/>
                    <a:pt x="4352" y="2846"/>
                    <a:pt x="4415" y="4855"/>
                  </a:cubicBezTo>
                  <a:cubicBezTo>
                    <a:pt x="4415" y="5253"/>
                    <a:pt x="4728" y="5451"/>
                    <a:pt x="5040" y="5451"/>
                  </a:cubicBezTo>
                  <a:cubicBezTo>
                    <a:pt x="5351" y="5451"/>
                    <a:pt x="5659" y="5253"/>
                    <a:pt x="5649" y="4855"/>
                  </a:cubicBezTo>
                  <a:cubicBezTo>
                    <a:pt x="5565" y="2156"/>
                    <a:pt x="3494" y="84"/>
                    <a:pt x="816" y="1"/>
                  </a:cubicBezTo>
                  <a:cubicBezTo>
                    <a:pt x="809" y="1"/>
                    <a:pt x="802" y="0"/>
                    <a:pt x="796" y="0"/>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75"/>
          <p:cNvGrpSpPr/>
          <p:nvPr/>
        </p:nvGrpSpPr>
        <p:grpSpPr>
          <a:xfrm>
            <a:off x="8052829" y="1933614"/>
            <a:ext cx="1091171" cy="1158937"/>
            <a:chOff x="7283625" y="2003388"/>
            <a:chExt cx="1186925" cy="1186400"/>
          </a:xfrm>
        </p:grpSpPr>
        <p:sp>
          <p:nvSpPr>
            <p:cNvPr id="930" name="Google Shape;930;p75"/>
            <p:cNvSpPr/>
            <p:nvPr/>
          </p:nvSpPr>
          <p:spPr>
            <a:xfrm>
              <a:off x="7283625" y="2003388"/>
              <a:ext cx="1186925" cy="1186400"/>
            </a:xfrm>
            <a:custGeom>
              <a:avLst/>
              <a:gdLst/>
              <a:ahLst/>
              <a:cxnLst/>
              <a:rect l="l" t="t" r="r" b="b"/>
              <a:pathLst>
                <a:path w="47477" h="47456" extrusionOk="0">
                  <a:moveTo>
                    <a:pt x="23728" y="0"/>
                  </a:moveTo>
                  <a:cubicBezTo>
                    <a:pt x="10630" y="0"/>
                    <a:pt x="0" y="10609"/>
                    <a:pt x="0" y="23728"/>
                  </a:cubicBezTo>
                  <a:cubicBezTo>
                    <a:pt x="0" y="36826"/>
                    <a:pt x="10630" y="47455"/>
                    <a:pt x="23728" y="47455"/>
                  </a:cubicBezTo>
                  <a:cubicBezTo>
                    <a:pt x="36847" y="47455"/>
                    <a:pt x="47476" y="36826"/>
                    <a:pt x="47476" y="23728"/>
                  </a:cubicBezTo>
                  <a:cubicBezTo>
                    <a:pt x="47476" y="10609"/>
                    <a:pt x="36847" y="0"/>
                    <a:pt x="237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5"/>
            <p:cNvSpPr/>
            <p:nvPr/>
          </p:nvSpPr>
          <p:spPr>
            <a:xfrm>
              <a:off x="7342200" y="2596563"/>
              <a:ext cx="1123625" cy="593225"/>
            </a:xfrm>
            <a:custGeom>
              <a:avLst/>
              <a:gdLst/>
              <a:ahLst/>
              <a:cxnLst/>
              <a:rect l="l" t="t" r="r" b="b"/>
              <a:pathLst>
                <a:path w="44945" h="23729" extrusionOk="0">
                  <a:moveTo>
                    <a:pt x="1" y="1"/>
                  </a:moveTo>
                  <a:lnTo>
                    <a:pt x="21385" y="23728"/>
                  </a:lnTo>
                  <a:cubicBezTo>
                    <a:pt x="33541" y="23728"/>
                    <a:pt x="43543" y="14605"/>
                    <a:pt x="44945" y="2846"/>
                  </a:cubicBezTo>
                  <a:lnTo>
                    <a:pt x="42664" y="147"/>
                  </a:lnTo>
                  <a:lnTo>
                    <a:pt x="1" y="1"/>
                  </a:lnTo>
                  <a:close/>
                </a:path>
              </a:pathLst>
            </a:custGeom>
            <a:solidFill>
              <a:srgbClr val="6C9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5"/>
            <p:cNvSpPr/>
            <p:nvPr/>
          </p:nvSpPr>
          <p:spPr>
            <a:xfrm>
              <a:off x="7342200" y="2281138"/>
              <a:ext cx="1069750" cy="630875"/>
            </a:xfrm>
            <a:custGeom>
              <a:avLst/>
              <a:gdLst/>
              <a:ahLst/>
              <a:cxnLst/>
              <a:rect l="l" t="t" r="r" b="b"/>
              <a:pathLst>
                <a:path w="42790" h="25235" extrusionOk="0">
                  <a:moveTo>
                    <a:pt x="21385" y="1"/>
                  </a:moveTo>
                  <a:cubicBezTo>
                    <a:pt x="18728" y="1"/>
                    <a:pt x="16049" y="482"/>
                    <a:pt x="13539" y="1445"/>
                  </a:cubicBezTo>
                  <a:cubicBezTo>
                    <a:pt x="12283" y="1905"/>
                    <a:pt x="11070" y="2470"/>
                    <a:pt x="9919" y="3139"/>
                  </a:cubicBezTo>
                  <a:cubicBezTo>
                    <a:pt x="8768" y="3809"/>
                    <a:pt x="7680" y="4541"/>
                    <a:pt x="6676" y="5336"/>
                  </a:cubicBezTo>
                  <a:cubicBezTo>
                    <a:pt x="5692" y="6111"/>
                    <a:pt x="4772" y="6947"/>
                    <a:pt x="3955" y="7763"/>
                  </a:cubicBezTo>
                  <a:cubicBezTo>
                    <a:pt x="3139" y="8579"/>
                    <a:pt x="2428" y="9375"/>
                    <a:pt x="1842" y="10086"/>
                  </a:cubicBezTo>
                  <a:cubicBezTo>
                    <a:pt x="1696" y="10274"/>
                    <a:pt x="1549" y="10442"/>
                    <a:pt x="1424" y="10609"/>
                  </a:cubicBezTo>
                  <a:cubicBezTo>
                    <a:pt x="1298" y="10776"/>
                    <a:pt x="1173" y="10944"/>
                    <a:pt x="1047" y="11090"/>
                  </a:cubicBezTo>
                  <a:cubicBezTo>
                    <a:pt x="838" y="11383"/>
                    <a:pt x="629" y="11655"/>
                    <a:pt x="482" y="11885"/>
                  </a:cubicBezTo>
                  <a:cubicBezTo>
                    <a:pt x="315" y="12095"/>
                    <a:pt x="210" y="12304"/>
                    <a:pt x="126" y="12429"/>
                  </a:cubicBezTo>
                  <a:cubicBezTo>
                    <a:pt x="43" y="12555"/>
                    <a:pt x="1" y="12618"/>
                    <a:pt x="1" y="12618"/>
                  </a:cubicBezTo>
                  <a:cubicBezTo>
                    <a:pt x="1" y="12618"/>
                    <a:pt x="43" y="12681"/>
                    <a:pt x="126" y="12806"/>
                  </a:cubicBezTo>
                  <a:cubicBezTo>
                    <a:pt x="210" y="12932"/>
                    <a:pt x="315" y="13120"/>
                    <a:pt x="482" y="13350"/>
                  </a:cubicBezTo>
                  <a:cubicBezTo>
                    <a:pt x="629" y="13580"/>
                    <a:pt x="838" y="13852"/>
                    <a:pt x="1047" y="14145"/>
                  </a:cubicBezTo>
                  <a:cubicBezTo>
                    <a:pt x="1173" y="14292"/>
                    <a:pt x="1298" y="14459"/>
                    <a:pt x="1424" y="14626"/>
                  </a:cubicBezTo>
                  <a:cubicBezTo>
                    <a:pt x="1549" y="14794"/>
                    <a:pt x="1696" y="14961"/>
                    <a:pt x="1842" y="15129"/>
                  </a:cubicBezTo>
                  <a:cubicBezTo>
                    <a:pt x="2428" y="15861"/>
                    <a:pt x="3139" y="16656"/>
                    <a:pt x="3955" y="17472"/>
                  </a:cubicBezTo>
                  <a:cubicBezTo>
                    <a:pt x="4772" y="18288"/>
                    <a:pt x="5692" y="19125"/>
                    <a:pt x="6676" y="19899"/>
                  </a:cubicBezTo>
                  <a:cubicBezTo>
                    <a:pt x="7680" y="20694"/>
                    <a:pt x="8768" y="21427"/>
                    <a:pt x="9919" y="22096"/>
                  </a:cubicBezTo>
                  <a:cubicBezTo>
                    <a:pt x="11070" y="22766"/>
                    <a:pt x="12283" y="23331"/>
                    <a:pt x="13539" y="23791"/>
                  </a:cubicBezTo>
                  <a:cubicBezTo>
                    <a:pt x="16049" y="24733"/>
                    <a:pt x="18728" y="25235"/>
                    <a:pt x="21385" y="25235"/>
                  </a:cubicBezTo>
                  <a:cubicBezTo>
                    <a:pt x="22724" y="25235"/>
                    <a:pt x="24063" y="25130"/>
                    <a:pt x="25381" y="24879"/>
                  </a:cubicBezTo>
                  <a:cubicBezTo>
                    <a:pt x="26699" y="24649"/>
                    <a:pt x="27997" y="24293"/>
                    <a:pt x="29252" y="23833"/>
                  </a:cubicBezTo>
                  <a:cubicBezTo>
                    <a:pt x="30508" y="23372"/>
                    <a:pt x="31721" y="22787"/>
                    <a:pt x="32872" y="22117"/>
                  </a:cubicBezTo>
                  <a:cubicBezTo>
                    <a:pt x="34023" y="21468"/>
                    <a:pt x="35111" y="20715"/>
                    <a:pt x="36094" y="19941"/>
                  </a:cubicBezTo>
                  <a:cubicBezTo>
                    <a:pt x="37098" y="19146"/>
                    <a:pt x="38019" y="18309"/>
                    <a:pt x="38835" y="17493"/>
                  </a:cubicBezTo>
                  <a:cubicBezTo>
                    <a:pt x="39651" y="16677"/>
                    <a:pt x="40363" y="15882"/>
                    <a:pt x="40948" y="15150"/>
                  </a:cubicBezTo>
                  <a:cubicBezTo>
                    <a:pt x="41095" y="14961"/>
                    <a:pt x="41241" y="14794"/>
                    <a:pt x="41367" y="14647"/>
                  </a:cubicBezTo>
                  <a:cubicBezTo>
                    <a:pt x="41492" y="14480"/>
                    <a:pt x="41618" y="14292"/>
                    <a:pt x="41723" y="14145"/>
                  </a:cubicBezTo>
                  <a:cubicBezTo>
                    <a:pt x="41953" y="13852"/>
                    <a:pt x="42162" y="13580"/>
                    <a:pt x="42308" y="13350"/>
                  </a:cubicBezTo>
                  <a:cubicBezTo>
                    <a:pt x="42476" y="13141"/>
                    <a:pt x="42580" y="12932"/>
                    <a:pt x="42664" y="12806"/>
                  </a:cubicBezTo>
                  <a:cubicBezTo>
                    <a:pt x="42748" y="12681"/>
                    <a:pt x="42790" y="12618"/>
                    <a:pt x="42790" y="12618"/>
                  </a:cubicBezTo>
                  <a:cubicBezTo>
                    <a:pt x="42790" y="12618"/>
                    <a:pt x="42748" y="12555"/>
                    <a:pt x="42664" y="12429"/>
                  </a:cubicBezTo>
                  <a:cubicBezTo>
                    <a:pt x="42580" y="12304"/>
                    <a:pt x="42476" y="12095"/>
                    <a:pt x="42308" y="11885"/>
                  </a:cubicBezTo>
                  <a:cubicBezTo>
                    <a:pt x="42162" y="11655"/>
                    <a:pt x="41953" y="11383"/>
                    <a:pt x="41723" y="11090"/>
                  </a:cubicBezTo>
                  <a:cubicBezTo>
                    <a:pt x="41618" y="10923"/>
                    <a:pt x="41492" y="10756"/>
                    <a:pt x="41367" y="10588"/>
                  </a:cubicBezTo>
                  <a:cubicBezTo>
                    <a:pt x="41241" y="10442"/>
                    <a:pt x="41095" y="10253"/>
                    <a:pt x="40948" y="10086"/>
                  </a:cubicBezTo>
                  <a:cubicBezTo>
                    <a:pt x="40363" y="9354"/>
                    <a:pt x="39651" y="8559"/>
                    <a:pt x="38835" y="7743"/>
                  </a:cubicBezTo>
                  <a:cubicBezTo>
                    <a:pt x="38019" y="6927"/>
                    <a:pt x="37098" y="6090"/>
                    <a:pt x="36094" y="5294"/>
                  </a:cubicBezTo>
                  <a:cubicBezTo>
                    <a:pt x="35111" y="4499"/>
                    <a:pt x="34023" y="3767"/>
                    <a:pt x="32872" y="3098"/>
                  </a:cubicBezTo>
                  <a:cubicBezTo>
                    <a:pt x="31721" y="2428"/>
                    <a:pt x="30508" y="1863"/>
                    <a:pt x="29252" y="1403"/>
                  </a:cubicBezTo>
                  <a:cubicBezTo>
                    <a:pt x="27997" y="942"/>
                    <a:pt x="26699" y="566"/>
                    <a:pt x="25381" y="336"/>
                  </a:cubicBezTo>
                  <a:cubicBezTo>
                    <a:pt x="24063" y="105"/>
                    <a:pt x="22724" y="1"/>
                    <a:pt x="2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5"/>
            <p:cNvSpPr/>
            <p:nvPr/>
          </p:nvSpPr>
          <p:spPr>
            <a:xfrm>
              <a:off x="7690600" y="2426963"/>
              <a:ext cx="372450" cy="339250"/>
            </a:xfrm>
            <a:custGeom>
              <a:avLst/>
              <a:gdLst/>
              <a:ahLst/>
              <a:cxnLst/>
              <a:rect l="l" t="t" r="r" b="b"/>
              <a:pathLst>
                <a:path w="14898" h="13570" extrusionOk="0">
                  <a:moveTo>
                    <a:pt x="7457" y="0"/>
                  </a:moveTo>
                  <a:cubicBezTo>
                    <a:pt x="5723" y="0"/>
                    <a:pt x="3986" y="665"/>
                    <a:pt x="2657" y="1993"/>
                  </a:cubicBezTo>
                  <a:cubicBezTo>
                    <a:pt x="0" y="4630"/>
                    <a:pt x="0" y="8940"/>
                    <a:pt x="2657" y="11576"/>
                  </a:cubicBezTo>
                  <a:cubicBezTo>
                    <a:pt x="3986" y="12905"/>
                    <a:pt x="5723" y="13569"/>
                    <a:pt x="7457" y="13569"/>
                  </a:cubicBezTo>
                  <a:cubicBezTo>
                    <a:pt x="9191" y="13569"/>
                    <a:pt x="10922" y="12905"/>
                    <a:pt x="12240" y="11576"/>
                  </a:cubicBezTo>
                  <a:cubicBezTo>
                    <a:pt x="14898" y="8940"/>
                    <a:pt x="14898" y="4630"/>
                    <a:pt x="12240" y="1993"/>
                  </a:cubicBezTo>
                  <a:cubicBezTo>
                    <a:pt x="10922" y="665"/>
                    <a:pt x="9191" y="0"/>
                    <a:pt x="7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5"/>
            <p:cNvSpPr/>
            <p:nvPr/>
          </p:nvSpPr>
          <p:spPr>
            <a:xfrm>
              <a:off x="7748650" y="2468413"/>
              <a:ext cx="256875" cy="256350"/>
            </a:xfrm>
            <a:custGeom>
              <a:avLst/>
              <a:gdLst/>
              <a:ahLst/>
              <a:cxnLst/>
              <a:rect l="l" t="t" r="r" b="b"/>
              <a:pathLst>
                <a:path w="10275" h="10254" extrusionOk="0">
                  <a:moveTo>
                    <a:pt x="5127" y="0"/>
                  </a:moveTo>
                  <a:cubicBezTo>
                    <a:pt x="2302" y="0"/>
                    <a:pt x="1" y="2281"/>
                    <a:pt x="1" y="5127"/>
                  </a:cubicBezTo>
                  <a:cubicBezTo>
                    <a:pt x="1" y="7951"/>
                    <a:pt x="2302" y="10253"/>
                    <a:pt x="5127" y="10253"/>
                  </a:cubicBezTo>
                  <a:cubicBezTo>
                    <a:pt x="7972" y="10253"/>
                    <a:pt x="10274" y="7951"/>
                    <a:pt x="10274" y="5127"/>
                  </a:cubicBezTo>
                  <a:cubicBezTo>
                    <a:pt x="10274" y="2281"/>
                    <a:pt x="7972" y="0"/>
                    <a:pt x="5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5"/>
            <p:cNvSpPr/>
            <p:nvPr/>
          </p:nvSpPr>
          <p:spPr>
            <a:xfrm>
              <a:off x="7833400" y="2485138"/>
              <a:ext cx="149875" cy="144275"/>
            </a:xfrm>
            <a:custGeom>
              <a:avLst/>
              <a:gdLst/>
              <a:ahLst/>
              <a:cxnLst/>
              <a:rect l="l" t="t" r="r" b="b"/>
              <a:pathLst>
                <a:path w="5995" h="5771" extrusionOk="0">
                  <a:moveTo>
                    <a:pt x="818" y="1"/>
                  </a:moveTo>
                  <a:cubicBezTo>
                    <a:pt x="0" y="1"/>
                    <a:pt x="7" y="1298"/>
                    <a:pt x="837" y="1319"/>
                  </a:cubicBezTo>
                  <a:cubicBezTo>
                    <a:pt x="2971" y="1382"/>
                    <a:pt x="4603" y="3014"/>
                    <a:pt x="4666" y="5127"/>
                  </a:cubicBezTo>
                  <a:cubicBezTo>
                    <a:pt x="4677" y="5556"/>
                    <a:pt x="5011" y="5771"/>
                    <a:pt x="5341" y="5771"/>
                  </a:cubicBezTo>
                  <a:cubicBezTo>
                    <a:pt x="5670" y="5771"/>
                    <a:pt x="5995" y="5556"/>
                    <a:pt x="5984" y="5127"/>
                  </a:cubicBezTo>
                  <a:cubicBezTo>
                    <a:pt x="5901" y="2282"/>
                    <a:pt x="3683" y="85"/>
                    <a:pt x="837" y="1"/>
                  </a:cubicBezTo>
                  <a:cubicBezTo>
                    <a:pt x="831" y="1"/>
                    <a:pt x="824" y="1"/>
                    <a:pt x="818" y="1"/>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34B9FDB-5752-41AB-BE6D-7C43CF8A37A6}"/>
              </a:ext>
            </a:extLst>
          </p:cNvPr>
          <p:cNvSpPr txBox="1"/>
          <p:nvPr/>
        </p:nvSpPr>
        <p:spPr>
          <a:xfrm>
            <a:off x="664603" y="1168114"/>
            <a:ext cx="4674111" cy="4154984"/>
          </a:xfrm>
          <a:prstGeom prst="rect">
            <a:avLst/>
          </a:prstGeom>
          <a:noFill/>
        </p:spPr>
        <p:txBody>
          <a:bodyPr wrap="square" rtlCol="0">
            <a:spAutoFit/>
          </a:bodyPr>
          <a:lstStyle/>
          <a:p>
            <a:pPr marL="285750" indent="-285750">
              <a:buFont typeface="Wingdings" panose="05000000000000000000" pitchFamily="2" charset="2"/>
              <a:buChar char="v"/>
            </a:pPr>
            <a:r>
              <a:rPr lang="en-US" sz="1800" b="1" dirty="0">
                <a:solidFill>
                  <a:schemeClr val="accent3">
                    <a:lumMod val="10000"/>
                  </a:schemeClr>
                </a:solidFill>
                <a:latin typeface="Adobe Devanagari" panose="02040503050201020203" pitchFamily="18" charset="0"/>
                <a:cs typeface="Adobe Devanagari" panose="02040503050201020203" pitchFamily="18" charset="0"/>
              </a:rPr>
              <a:t>Using excel to store patients information and appointments is unsafe, since anyone can change the info and access the data, and the data could be deleted anytime.</a:t>
            </a:r>
          </a:p>
          <a:p>
            <a:endParaRPr lang="en-US" sz="2000" b="1" dirty="0">
              <a:solidFill>
                <a:schemeClr val="accent3">
                  <a:lumMod val="10000"/>
                </a:schemeClr>
              </a:solidFill>
              <a:latin typeface="Adobe Devanagari" panose="02040503050201020203" pitchFamily="18" charset="0"/>
              <a:cs typeface="Adobe Devanagari" panose="02040503050201020203" pitchFamily="18" charset="0"/>
            </a:endParaRPr>
          </a:p>
          <a:p>
            <a:pPr marL="285750" indent="-285750">
              <a:buFont typeface="Wingdings" panose="05000000000000000000" pitchFamily="2" charset="2"/>
              <a:buChar char="v"/>
            </a:pPr>
            <a:r>
              <a:rPr lang="en-US" sz="1600" b="1" dirty="0">
                <a:solidFill>
                  <a:schemeClr val="accent3">
                    <a:lumMod val="10000"/>
                  </a:schemeClr>
                </a:solidFill>
                <a:latin typeface="Adobe Devanagari" panose="02040503050201020203" pitchFamily="18" charset="0"/>
                <a:cs typeface="Adobe Devanagari" panose="02040503050201020203" pitchFamily="18" charset="0"/>
              </a:rPr>
              <a:t>Checking in process takes a very long time</a:t>
            </a:r>
          </a:p>
          <a:p>
            <a:endParaRPr lang="en-US" sz="1600" b="1" dirty="0">
              <a:solidFill>
                <a:schemeClr val="accent3">
                  <a:lumMod val="10000"/>
                </a:schemeClr>
              </a:solidFill>
              <a:latin typeface="Adobe Devanagari" panose="02040503050201020203" pitchFamily="18" charset="0"/>
              <a:cs typeface="Adobe Devanagari" panose="02040503050201020203" pitchFamily="18" charset="0"/>
            </a:endParaRPr>
          </a:p>
          <a:p>
            <a:pPr marL="285750" indent="-285750">
              <a:buFont typeface="Wingdings" panose="05000000000000000000" pitchFamily="2" charset="2"/>
              <a:buChar char="v"/>
            </a:pPr>
            <a:endParaRPr lang="en-US" sz="1600" b="1" dirty="0">
              <a:solidFill>
                <a:schemeClr val="accent3">
                  <a:lumMod val="10000"/>
                </a:schemeClr>
              </a:solidFill>
              <a:latin typeface="Adobe Devanagari" panose="02040503050201020203" pitchFamily="18" charset="0"/>
              <a:cs typeface="Adobe Devanagari" panose="02040503050201020203" pitchFamily="18" charset="0"/>
            </a:endParaRPr>
          </a:p>
          <a:p>
            <a:pPr marL="285750" indent="-285750">
              <a:buFont typeface="Wingdings" panose="05000000000000000000" pitchFamily="2" charset="2"/>
              <a:buChar char="v"/>
            </a:pPr>
            <a:r>
              <a:rPr lang="en-US" sz="2000" b="1" dirty="0">
                <a:solidFill>
                  <a:schemeClr val="accent3">
                    <a:lumMod val="10000"/>
                  </a:schemeClr>
                </a:solidFill>
                <a:latin typeface="Adobe Devanagari" panose="02040503050201020203" pitchFamily="18" charset="0"/>
                <a:cs typeface="Adobe Devanagari" panose="02040503050201020203" pitchFamily="18" charset="0"/>
              </a:rPr>
              <a:t>absence  of the receptionist or the doctor</a:t>
            </a:r>
          </a:p>
          <a:p>
            <a:pPr marL="285750" indent="-285750">
              <a:buFont typeface="Wingdings" panose="05000000000000000000" pitchFamily="2" charset="2"/>
              <a:buChar char="v"/>
            </a:pPr>
            <a:endParaRPr lang="en-US" sz="2000" b="1" dirty="0">
              <a:solidFill>
                <a:schemeClr val="accent3">
                  <a:lumMod val="10000"/>
                </a:schemeClr>
              </a:solidFill>
              <a:latin typeface="Adobe Devanagari" panose="02040503050201020203" pitchFamily="18" charset="0"/>
              <a:cs typeface="Adobe Devanagari" panose="02040503050201020203" pitchFamily="18" charset="0"/>
            </a:endParaRPr>
          </a:p>
          <a:p>
            <a:br>
              <a:rPr lang="en-US" dirty="0"/>
            </a:br>
            <a:endParaRPr lang="en-US" dirty="0"/>
          </a:p>
          <a:p>
            <a:br>
              <a:rPr lang="en-US" dirty="0"/>
            </a:br>
            <a:br>
              <a:rPr lang="en-US" dirty="0"/>
            </a:br>
            <a:endParaRPr lang="en-US" dirty="0"/>
          </a:p>
          <a:p>
            <a:endParaRPr lang="en-US" dirty="0"/>
          </a:p>
        </p:txBody>
      </p:sp>
    </p:spTree>
    <p:extLst>
      <p:ext uri="{BB962C8B-B14F-4D97-AF65-F5344CB8AC3E}">
        <p14:creationId xmlns:p14="http://schemas.microsoft.com/office/powerpoint/2010/main" val="371894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A580B8C-4550-4C9C-9EE4-A2187C079F1C}"/>
              </a:ext>
            </a:extLst>
          </p:cNvPr>
          <p:cNvSpPr>
            <a:spLocks noGrp="1"/>
          </p:cNvSpPr>
          <p:nvPr>
            <p:ph type="subTitle" idx="1"/>
          </p:nvPr>
        </p:nvSpPr>
        <p:spPr>
          <a:xfrm>
            <a:off x="589274" y="2448000"/>
            <a:ext cx="6049651" cy="1171500"/>
          </a:xfrm>
        </p:spPr>
        <p:txBody>
          <a:bodyPr/>
          <a:lstStyle/>
          <a:p>
            <a:pPr>
              <a:buFont typeface="Wingdings" panose="05000000000000000000" pitchFamily="2" charset="2"/>
              <a:buChar char="v"/>
            </a:pPr>
            <a:r>
              <a:rPr lang="en-US" sz="1800" dirty="0">
                <a:latin typeface="Adobe Devanagari" panose="02040503050201020203" pitchFamily="18" charset="0"/>
                <a:cs typeface="Adobe Devanagari" panose="02040503050201020203" pitchFamily="18" charset="0"/>
              </a:rPr>
              <a:t>Some days or times of day are busier than others, which could potentially increase delays and get the clinic behind schedule</a:t>
            </a:r>
          </a:p>
          <a:p>
            <a:endParaRPr lang="en-US" sz="1800" dirty="0">
              <a:latin typeface="Adobe Devanagari" panose="02040503050201020203" pitchFamily="18" charset="0"/>
              <a:cs typeface="Adobe Devanagari" panose="02040503050201020203" pitchFamily="18" charset="0"/>
            </a:endParaRPr>
          </a:p>
          <a:p>
            <a:endParaRPr lang="en-US" dirty="0">
              <a:latin typeface="Adobe Devanagari" panose="02040503050201020203" pitchFamily="18" charset="0"/>
              <a:cs typeface="Adobe Devanagari" panose="02040503050201020203" pitchFamily="18" charset="0"/>
            </a:endParaRPr>
          </a:p>
          <a:p>
            <a:endParaRPr lang="en-US" dirty="0">
              <a:latin typeface="Adobe Devanagari" panose="02040503050201020203" pitchFamily="18" charset="0"/>
              <a:cs typeface="Adobe Devanagari" panose="02040503050201020203" pitchFamily="18" charset="0"/>
            </a:endParaRPr>
          </a:p>
          <a:p>
            <a:endParaRPr lang="en-US" dirty="0">
              <a:latin typeface="Adobe Devanagari" panose="02040503050201020203" pitchFamily="18" charset="0"/>
              <a:cs typeface="Adobe Devanagari" panose="02040503050201020203" pitchFamily="18" charset="0"/>
            </a:endParaRPr>
          </a:p>
          <a:p>
            <a:endParaRPr lang="en-US" dirty="0">
              <a:latin typeface="Adobe Devanagari" panose="02040503050201020203" pitchFamily="18" charset="0"/>
              <a:cs typeface="Adobe Devanagari" panose="02040503050201020203" pitchFamily="18" charset="0"/>
            </a:endParaRPr>
          </a:p>
          <a:p>
            <a:endParaRPr lang="en-US" dirty="0"/>
          </a:p>
        </p:txBody>
      </p:sp>
    </p:spTree>
    <p:extLst>
      <p:ext uri="{BB962C8B-B14F-4D97-AF65-F5344CB8AC3E}">
        <p14:creationId xmlns:p14="http://schemas.microsoft.com/office/powerpoint/2010/main" val="3876431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4" name="Google Shape;424;p59"/>
          <p:cNvSpPr txBox="1">
            <a:spLocks noGrp="1"/>
          </p:cNvSpPr>
          <p:nvPr>
            <p:ph type="subTitle" idx="1"/>
          </p:nvPr>
        </p:nvSpPr>
        <p:spPr>
          <a:xfrm rot="10800000" flipV="1">
            <a:off x="737519" y="1160025"/>
            <a:ext cx="4302313" cy="31695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latin typeface="Adobe Devanagari" panose="02040503050201020203" pitchFamily="18" charset="0"/>
                <a:cs typeface="Adobe Devanagari" panose="02040503050201020203" pitchFamily="18" charset="0"/>
              </a:rPr>
              <a:t>Actual causes, causing inefficiencies in activities.</a:t>
            </a:r>
            <a:endParaRPr sz="2400" b="1" dirty="0">
              <a:latin typeface="Adobe Devanagari" panose="02040503050201020203" pitchFamily="18" charset="0"/>
              <a:cs typeface="Adobe Devanagari" panose="02040503050201020203" pitchFamily="18" charset="0"/>
            </a:endParaRPr>
          </a:p>
        </p:txBody>
      </p:sp>
      <p:pic>
        <p:nvPicPr>
          <p:cNvPr id="425" name="Google Shape;425;p59"/>
          <p:cNvPicPr preferRelativeResize="0"/>
          <p:nvPr/>
        </p:nvPicPr>
        <p:blipFill rotWithShape="1">
          <a:blip r:embed="rId3">
            <a:alphaModFix/>
          </a:blip>
          <a:srcRect l="23705" r="18770"/>
          <a:stretch/>
        </p:blipFill>
        <p:spPr>
          <a:xfrm>
            <a:off x="5314550" y="1160025"/>
            <a:ext cx="3523200" cy="3444900"/>
          </a:xfrm>
          <a:prstGeom prst="ellipse">
            <a:avLst/>
          </a:prstGeom>
          <a:noFill/>
          <a:ln>
            <a:noFill/>
          </a:ln>
        </p:spPr>
      </p:pic>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3959528" y="3045499"/>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912"/>
        <p:cNvGrpSpPr/>
        <p:nvPr/>
      </p:nvGrpSpPr>
      <p:grpSpPr>
        <a:xfrm>
          <a:off x="0" y="0"/>
          <a:ext cx="0" cy="0"/>
          <a:chOff x="0" y="0"/>
          <a:chExt cx="0" cy="0"/>
        </a:xfrm>
      </p:grpSpPr>
      <p:grpSp>
        <p:nvGrpSpPr>
          <p:cNvPr id="915" name="Google Shape;915;p75"/>
          <p:cNvGrpSpPr/>
          <p:nvPr/>
        </p:nvGrpSpPr>
        <p:grpSpPr>
          <a:xfrm>
            <a:off x="5664619" y="2002055"/>
            <a:ext cx="1091171" cy="1171500"/>
            <a:chOff x="4124525" y="1953688"/>
            <a:chExt cx="1186900" cy="1186925"/>
          </a:xfrm>
        </p:grpSpPr>
        <p:sp>
          <p:nvSpPr>
            <p:cNvPr id="916" name="Google Shape;916;p75"/>
            <p:cNvSpPr/>
            <p:nvPr/>
          </p:nvSpPr>
          <p:spPr>
            <a:xfrm>
              <a:off x="4124525" y="1953688"/>
              <a:ext cx="1186900" cy="1186925"/>
            </a:xfrm>
            <a:custGeom>
              <a:avLst/>
              <a:gdLst/>
              <a:ahLst/>
              <a:cxnLst/>
              <a:rect l="l" t="t" r="r" b="b"/>
              <a:pathLst>
                <a:path w="47476" h="47477" extrusionOk="0">
                  <a:moveTo>
                    <a:pt x="23728" y="1"/>
                  </a:moveTo>
                  <a:cubicBezTo>
                    <a:pt x="10629" y="1"/>
                    <a:pt x="0" y="10630"/>
                    <a:pt x="0" y="23728"/>
                  </a:cubicBezTo>
                  <a:cubicBezTo>
                    <a:pt x="0" y="36847"/>
                    <a:pt x="10629" y="47476"/>
                    <a:pt x="23728" y="47476"/>
                  </a:cubicBezTo>
                  <a:cubicBezTo>
                    <a:pt x="36847" y="47476"/>
                    <a:pt x="47476" y="36847"/>
                    <a:pt x="47476" y="23728"/>
                  </a:cubicBezTo>
                  <a:cubicBezTo>
                    <a:pt x="47476" y="10630"/>
                    <a:pt x="36847" y="1"/>
                    <a:pt x="23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5"/>
            <p:cNvSpPr/>
            <p:nvPr/>
          </p:nvSpPr>
          <p:spPr>
            <a:xfrm>
              <a:off x="4183100" y="2546888"/>
              <a:ext cx="1123625" cy="593725"/>
            </a:xfrm>
            <a:custGeom>
              <a:avLst/>
              <a:gdLst/>
              <a:ahLst/>
              <a:cxnLst/>
              <a:rect l="l" t="t" r="r" b="b"/>
              <a:pathLst>
                <a:path w="44945" h="23749" extrusionOk="0">
                  <a:moveTo>
                    <a:pt x="1" y="0"/>
                  </a:moveTo>
                  <a:lnTo>
                    <a:pt x="21385" y="23748"/>
                  </a:lnTo>
                  <a:cubicBezTo>
                    <a:pt x="33541" y="23748"/>
                    <a:pt x="43543" y="14626"/>
                    <a:pt x="44945" y="2846"/>
                  </a:cubicBezTo>
                  <a:lnTo>
                    <a:pt x="42664" y="167"/>
                  </a:lnTo>
                  <a:lnTo>
                    <a:pt x="1" y="0"/>
                  </a:lnTo>
                  <a:close/>
                </a:path>
              </a:pathLst>
            </a:custGeom>
            <a:solidFill>
              <a:srgbClr val="6C9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5"/>
            <p:cNvSpPr/>
            <p:nvPr/>
          </p:nvSpPr>
          <p:spPr>
            <a:xfrm>
              <a:off x="4183100" y="2228313"/>
              <a:ext cx="1069750" cy="637200"/>
            </a:xfrm>
            <a:custGeom>
              <a:avLst/>
              <a:gdLst/>
              <a:ahLst/>
              <a:cxnLst/>
              <a:rect l="l" t="t" r="r" b="b"/>
              <a:pathLst>
                <a:path w="42790" h="25488" extrusionOk="0">
                  <a:moveTo>
                    <a:pt x="21385" y="1"/>
                  </a:moveTo>
                  <a:cubicBezTo>
                    <a:pt x="18706" y="1"/>
                    <a:pt x="16049" y="503"/>
                    <a:pt x="13538" y="1444"/>
                  </a:cubicBezTo>
                  <a:cubicBezTo>
                    <a:pt x="12283" y="1925"/>
                    <a:pt x="11069" y="2511"/>
                    <a:pt x="9919" y="3181"/>
                  </a:cubicBezTo>
                  <a:cubicBezTo>
                    <a:pt x="8768" y="3850"/>
                    <a:pt x="7680" y="4604"/>
                    <a:pt x="6675" y="5399"/>
                  </a:cubicBezTo>
                  <a:cubicBezTo>
                    <a:pt x="5671" y="6173"/>
                    <a:pt x="4771" y="7031"/>
                    <a:pt x="3955" y="7847"/>
                  </a:cubicBezTo>
                  <a:cubicBezTo>
                    <a:pt x="3139" y="8663"/>
                    <a:pt x="2428" y="9458"/>
                    <a:pt x="1842" y="10211"/>
                  </a:cubicBezTo>
                  <a:cubicBezTo>
                    <a:pt x="1696" y="10379"/>
                    <a:pt x="1549" y="10546"/>
                    <a:pt x="1424" y="10713"/>
                  </a:cubicBezTo>
                  <a:cubicBezTo>
                    <a:pt x="1298" y="10902"/>
                    <a:pt x="1172" y="11048"/>
                    <a:pt x="1047" y="11216"/>
                  </a:cubicBezTo>
                  <a:cubicBezTo>
                    <a:pt x="838" y="11509"/>
                    <a:pt x="628" y="11781"/>
                    <a:pt x="482" y="12011"/>
                  </a:cubicBezTo>
                  <a:cubicBezTo>
                    <a:pt x="315" y="12241"/>
                    <a:pt x="210" y="12429"/>
                    <a:pt x="126" y="12555"/>
                  </a:cubicBezTo>
                  <a:cubicBezTo>
                    <a:pt x="43" y="12680"/>
                    <a:pt x="1" y="12743"/>
                    <a:pt x="1" y="12743"/>
                  </a:cubicBezTo>
                  <a:cubicBezTo>
                    <a:pt x="1" y="12743"/>
                    <a:pt x="43" y="12806"/>
                    <a:pt x="126" y="12952"/>
                  </a:cubicBezTo>
                  <a:cubicBezTo>
                    <a:pt x="189" y="13057"/>
                    <a:pt x="315" y="13266"/>
                    <a:pt x="482" y="13496"/>
                  </a:cubicBezTo>
                  <a:cubicBezTo>
                    <a:pt x="628" y="13705"/>
                    <a:pt x="817" y="13998"/>
                    <a:pt x="1047" y="14291"/>
                  </a:cubicBezTo>
                  <a:cubicBezTo>
                    <a:pt x="1172" y="14438"/>
                    <a:pt x="1298" y="14605"/>
                    <a:pt x="1424" y="14773"/>
                  </a:cubicBezTo>
                  <a:cubicBezTo>
                    <a:pt x="1549" y="14940"/>
                    <a:pt x="1696" y="15107"/>
                    <a:pt x="1842" y="15296"/>
                  </a:cubicBezTo>
                  <a:cubicBezTo>
                    <a:pt x="2428" y="16028"/>
                    <a:pt x="3139" y="16823"/>
                    <a:pt x="3955" y="17660"/>
                  </a:cubicBezTo>
                  <a:cubicBezTo>
                    <a:pt x="4771" y="18476"/>
                    <a:pt x="5692" y="19313"/>
                    <a:pt x="6675" y="20108"/>
                  </a:cubicBezTo>
                  <a:cubicBezTo>
                    <a:pt x="7680" y="20903"/>
                    <a:pt x="8768" y="21656"/>
                    <a:pt x="9919" y="22326"/>
                  </a:cubicBezTo>
                  <a:cubicBezTo>
                    <a:pt x="11069" y="22996"/>
                    <a:pt x="12283" y="23581"/>
                    <a:pt x="13538" y="24042"/>
                  </a:cubicBezTo>
                  <a:cubicBezTo>
                    <a:pt x="16049" y="25004"/>
                    <a:pt x="18727" y="25485"/>
                    <a:pt x="21385" y="25485"/>
                  </a:cubicBezTo>
                  <a:cubicBezTo>
                    <a:pt x="21481" y="25487"/>
                    <a:pt x="21578" y="25488"/>
                    <a:pt x="21675" y="25488"/>
                  </a:cubicBezTo>
                  <a:cubicBezTo>
                    <a:pt x="22917" y="25488"/>
                    <a:pt x="24158" y="25364"/>
                    <a:pt x="25381" y="25151"/>
                  </a:cubicBezTo>
                  <a:cubicBezTo>
                    <a:pt x="26699" y="24921"/>
                    <a:pt x="27997" y="24544"/>
                    <a:pt x="29252" y="24084"/>
                  </a:cubicBezTo>
                  <a:cubicBezTo>
                    <a:pt x="30507" y="23602"/>
                    <a:pt x="31721" y="23037"/>
                    <a:pt x="32872" y="22347"/>
                  </a:cubicBezTo>
                  <a:cubicBezTo>
                    <a:pt x="34002" y="21698"/>
                    <a:pt x="35090" y="20945"/>
                    <a:pt x="36094" y="20150"/>
                  </a:cubicBezTo>
                  <a:cubicBezTo>
                    <a:pt x="37098" y="19355"/>
                    <a:pt x="38019" y="18518"/>
                    <a:pt x="38835" y="17681"/>
                  </a:cubicBezTo>
                  <a:cubicBezTo>
                    <a:pt x="39651" y="16844"/>
                    <a:pt x="40362" y="16049"/>
                    <a:pt x="40948" y="15317"/>
                  </a:cubicBezTo>
                  <a:cubicBezTo>
                    <a:pt x="41095" y="15128"/>
                    <a:pt x="41241" y="14961"/>
                    <a:pt x="41367" y="14794"/>
                  </a:cubicBezTo>
                  <a:cubicBezTo>
                    <a:pt x="41492" y="14626"/>
                    <a:pt x="41618" y="14459"/>
                    <a:pt x="41722" y="14312"/>
                  </a:cubicBezTo>
                  <a:cubicBezTo>
                    <a:pt x="41953" y="13998"/>
                    <a:pt x="42162" y="13726"/>
                    <a:pt x="42308" y="13496"/>
                  </a:cubicBezTo>
                  <a:cubicBezTo>
                    <a:pt x="42455" y="13266"/>
                    <a:pt x="42580" y="13078"/>
                    <a:pt x="42664" y="12952"/>
                  </a:cubicBezTo>
                  <a:cubicBezTo>
                    <a:pt x="42748" y="12827"/>
                    <a:pt x="42790" y="12743"/>
                    <a:pt x="42790" y="12743"/>
                  </a:cubicBezTo>
                  <a:cubicBezTo>
                    <a:pt x="42790" y="12743"/>
                    <a:pt x="42748" y="12680"/>
                    <a:pt x="42664" y="12555"/>
                  </a:cubicBezTo>
                  <a:cubicBezTo>
                    <a:pt x="42580" y="12429"/>
                    <a:pt x="42455" y="12241"/>
                    <a:pt x="42308" y="12011"/>
                  </a:cubicBezTo>
                  <a:cubicBezTo>
                    <a:pt x="42162" y="11781"/>
                    <a:pt x="41953" y="11509"/>
                    <a:pt x="41722" y="11195"/>
                  </a:cubicBezTo>
                  <a:cubicBezTo>
                    <a:pt x="41618" y="11048"/>
                    <a:pt x="41492" y="10881"/>
                    <a:pt x="41367" y="10713"/>
                  </a:cubicBezTo>
                  <a:cubicBezTo>
                    <a:pt x="41241" y="10546"/>
                    <a:pt x="41095" y="10379"/>
                    <a:pt x="40948" y="10190"/>
                  </a:cubicBezTo>
                  <a:cubicBezTo>
                    <a:pt x="40362" y="9458"/>
                    <a:pt x="39651" y="8642"/>
                    <a:pt x="38835" y="7826"/>
                  </a:cubicBezTo>
                  <a:cubicBezTo>
                    <a:pt x="38019" y="6989"/>
                    <a:pt x="37098" y="6152"/>
                    <a:pt x="36094" y="5357"/>
                  </a:cubicBezTo>
                  <a:cubicBezTo>
                    <a:pt x="35090" y="4562"/>
                    <a:pt x="34002" y="3809"/>
                    <a:pt x="32872" y="3139"/>
                  </a:cubicBezTo>
                  <a:cubicBezTo>
                    <a:pt x="31721" y="2470"/>
                    <a:pt x="30507" y="1884"/>
                    <a:pt x="29252" y="1423"/>
                  </a:cubicBezTo>
                  <a:cubicBezTo>
                    <a:pt x="27997" y="963"/>
                    <a:pt x="26699" y="586"/>
                    <a:pt x="25381" y="356"/>
                  </a:cubicBezTo>
                  <a:cubicBezTo>
                    <a:pt x="24063" y="105"/>
                    <a:pt x="22724" y="1"/>
                    <a:pt x="21385" y="1"/>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5"/>
            <p:cNvSpPr/>
            <p:nvPr/>
          </p:nvSpPr>
          <p:spPr>
            <a:xfrm>
              <a:off x="4460350" y="2289513"/>
              <a:ext cx="515275" cy="515275"/>
            </a:xfrm>
            <a:custGeom>
              <a:avLst/>
              <a:gdLst/>
              <a:ahLst/>
              <a:cxnLst/>
              <a:rect l="l" t="t" r="r" b="b"/>
              <a:pathLst>
                <a:path w="20611" h="20611" extrusionOk="0">
                  <a:moveTo>
                    <a:pt x="10295" y="1"/>
                  </a:moveTo>
                  <a:cubicBezTo>
                    <a:pt x="4603" y="1"/>
                    <a:pt x="0" y="4604"/>
                    <a:pt x="0" y="10295"/>
                  </a:cubicBezTo>
                  <a:cubicBezTo>
                    <a:pt x="0" y="15986"/>
                    <a:pt x="4603" y="20610"/>
                    <a:pt x="10295" y="20610"/>
                  </a:cubicBezTo>
                  <a:cubicBezTo>
                    <a:pt x="15986" y="20610"/>
                    <a:pt x="20610" y="15986"/>
                    <a:pt x="20610" y="10295"/>
                  </a:cubicBezTo>
                  <a:cubicBezTo>
                    <a:pt x="20610" y="4604"/>
                    <a:pt x="1598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5"/>
            <p:cNvSpPr/>
            <p:nvPr/>
          </p:nvSpPr>
          <p:spPr>
            <a:xfrm>
              <a:off x="4663300" y="2497438"/>
              <a:ext cx="108825" cy="98900"/>
            </a:xfrm>
            <a:custGeom>
              <a:avLst/>
              <a:gdLst/>
              <a:ahLst/>
              <a:cxnLst/>
              <a:rect l="l" t="t" r="r" b="b"/>
              <a:pathLst>
                <a:path w="4353" h="3956" extrusionOk="0">
                  <a:moveTo>
                    <a:pt x="2164" y="0"/>
                  </a:moveTo>
                  <a:cubicBezTo>
                    <a:pt x="1263" y="0"/>
                    <a:pt x="449" y="623"/>
                    <a:pt x="252" y="1539"/>
                  </a:cubicBezTo>
                  <a:cubicBezTo>
                    <a:pt x="1" y="2606"/>
                    <a:pt x="670" y="3673"/>
                    <a:pt x="1737" y="3903"/>
                  </a:cubicBezTo>
                  <a:cubicBezTo>
                    <a:pt x="1889" y="3939"/>
                    <a:pt x="2041" y="3956"/>
                    <a:pt x="2190" y="3956"/>
                  </a:cubicBezTo>
                  <a:cubicBezTo>
                    <a:pt x="3091" y="3956"/>
                    <a:pt x="3904" y="3333"/>
                    <a:pt x="4102" y="2417"/>
                  </a:cubicBezTo>
                  <a:cubicBezTo>
                    <a:pt x="4353" y="1350"/>
                    <a:pt x="3683" y="304"/>
                    <a:pt x="2616" y="53"/>
                  </a:cubicBezTo>
                  <a:cubicBezTo>
                    <a:pt x="2464" y="17"/>
                    <a:pt x="2313" y="0"/>
                    <a:pt x="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5"/>
            <p:cNvSpPr/>
            <p:nvPr/>
          </p:nvSpPr>
          <p:spPr>
            <a:xfrm flipH="1">
              <a:off x="4607475" y="2434238"/>
              <a:ext cx="141500" cy="135750"/>
            </a:xfrm>
            <a:custGeom>
              <a:avLst/>
              <a:gdLst/>
              <a:ahLst/>
              <a:cxnLst/>
              <a:rect l="l" t="t" r="r" b="b"/>
              <a:pathLst>
                <a:path w="5660" h="5430" extrusionOk="0">
                  <a:moveTo>
                    <a:pt x="796" y="0"/>
                  </a:moveTo>
                  <a:cubicBezTo>
                    <a:pt x="1" y="0"/>
                    <a:pt x="28" y="1214"/>
                    <a:pt x="816" y="1235"/>
                  </a:cubicBezTo>
                  <a:cubicBezTo>
                    <a:pt x="2804" y="1298"/>
                    <a:pt x="4352" y="2825"/>
                    <a:pt x="4394" y="4834"/>
                  </a:cubicBezTo>
                  <a:cubicBezTo>
                    <a:pt x="4415" y="5231"/>
                    <a:pt x="4734" y="5430"/>
                    <a:pt x="5045" y="5430"/>
                  </a:cubicBezTo>
                  <a:cubicBezTo>
                    <a:pt x="5357" y="5430"/>
                    <a:pt x="5660" y="5231"/>
                    <a:pt x="5649" y="4834"/>
                  </a:cubicBezTo>
                  <a:cubicBezTo>
                    <a:pt x="5566" y="2155"/>
                    <a:pt x="3494" y="63"/>
                    <a:pt x="816" y="0"/>
                  </a:cubicBezTo>
                  <a:cubicBezTo>
                    <a:pt x="809" y="0"/>
                    <a:pt x="802" y="0"/>
                    <a:pt x="796" y="0"/>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75"/>
          <p:cNvGrpSpPr/>
          <p:nvPr/>
        </p:nvGrpSpPr>
        <p:grpSpPr>
          <a:xfrm>
            <a:off x="6830368" y="2002055"/>
            <a:ext cx="1091171" cy="1158936"/>
            <a:chOff x="5710350" y="1953688"/>
            <a:chExt cx="1186925" cy="1186925"/>
          </a:xfrm>
        </p:grpSpPr>
        <p:sp>
          <p:nvSpPr>
            <p:cNvPr id="923" name="Google Shape;923;p75"/>
            <p:cNvSpPr/>
            <p:nvPr/>
          </p:nvSpPr>
          <p:spPr>
            <a:xfrm>
              <a:off x="5710350" y="1953688"/>
              <a:ext cx="1186925" cy="1186925"/>
            </a:xfrm>
            <a:custGeom>
              <a:avLst/>
              <a:gdLst/>
              <a:ahLst/>
              <a:cxnLst/>
              <a:rect l="l" t="t" r="r" b="b"/>
              <a:pathLst>
                <a:path w="47477" h="47477" extrusionOk="0">
                  <a:moveTo>
                    <a:pt x="23728" y="1"/>
                  </a:moveTo>
                  <a:cubicBezTo>
                    <a:pt x="10630" y="1"/>
                    <a:pt x="0" y="10630"/>
                    <a:pt x="0" y="23728"/>
                  </a:cubicBezTo>
                  <a:cubicBezTo>
                    <a:pt x="0" y="36847"/>
                    <a:pt x="10630" y="47476"/>
                    <a:pt x="23728" y="47476"/>
                  </a:cubicBezTo>
                  <a:cubicBezTo>
                    <a:pt x="36847" y="47476"/>
                    <a:pt x="47476" y="36847"/>
                    <a:pt x="47476" y="23728"/>
                  </a:cubicBezTo>
                  <a:cubicBezTo>
                    <a:pt x="47476" y="10630"/>
                    <a:pt x="36847" y="1"/>
                    <a:pt x="23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5"/>
            <p:cNvSpPr/>
            <p:nvPr/>
          </p:nvSpPr>
          <p:spPr>
            <a:xfrm>
              <a:off x="5768925" y="2546888"/>
              <a:ext cx="1123625" cy="593725"/>
            </a:xfrm>
            <a:custGeom>
              <a:avLst/>
              <a:gdLst/>
              <a:ahLst/>
              <a:cxnLst/>
              <a:rect l="l" t="t" r="r" b="b"/>
              <a:pathLst>
                <a:path w="44945" h="23749" extrusionOk="0">
                  <a:moveTo>
                    <a:pt x="1" y="0"/>
                  </a:moveTo>
                  <a:lnTo>
                    <a:pt x="21385" y="23748"/>
                  </a:lnTo>
                  <a:cubicBezTo>
                    <a:pt x="33541" y="23748"/>
                    <a:pt x="43543" y="14626"/>
                    <a:pt x="44945" y="2846"/>
                  </a:cubicBezTo>
                  <a:lnTo>
                    <a:pt x="42664" y="167"/>
                  </a:lnTo>
                  <a:lnTo>
                    <a:pt x="1" y="0"/>
                  </a:lnTo>
                  <a:close/>
                </a:path>
              </a:pathLst>
            </a:custGeom>
            <a:solidFill>
              <a:srgbClr val="6C9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5"/>
            <p:cNvSpPr/>
            <p:nvPr/>
          </p:nvSpPr>
          <p:spPr>
            <a:xfrm>
              <a:off x="5768925" y="2292150"/>
              <a:ext cx="1069750" cy="480215"/>
            </a:xfrm>
            <a:custGeom>
              <a:avLst/>
              <a:gdLst/>
              <a:ahLst/>
              <a:cxnLst/>
              <a:rect l="l" t="t" r="r" b="b"/>
              <a:pathLst>
                <a:path w="42790" h="17766" extrusionOk="0">
                  <a:moveTo>
                    <a:pt x="21385" y="1"/>
                  </a:moveTo>
                  <a:cubicBezTo>
                    <a:pt x="18707" y="22"/>
                    <a:pt x="16049" y="357"/>
                    <a:pt x="13538" y="1026"/>
                  </a:cubicBezTo>
                  <a:cubicBezTo>
                    <a:pt x="12283" y="1340"/>
                    <a:pt x="11070" y="1759"/>
                    <a:pt x="9919" y="2219"/>
                  </a:cubicBezTo>
                  <a:cubicBezTo>
                    <a:pt x="8768" y="2679"/>
                    <a:pt x="7680" y="3202"/>
                    <a:pt x="6676" y="3767"/>
                  </a:cubicBezTo>
                  <a:cubicBezTo>
                    <a:pt x="5671" y="4311"/>
                    <a:pt x="4751" y="4897"/>
                    <a:pt x="3935" y="5462"/>
                  </a:cubicBezTo>
                  <a:cubicBezTo>
                    <a:pt x="3119" y="6048"/>
                    <a:pt x="2428" y="6613"/>
                    <a:pt x="1842" y="7115"/>
                  </a:cubicBezTo>
                  <a:cubicBezTo>
                    <a:pt x="1696" y="7241"/>
                    <a:pt x="1549" y="7366"/>
                    <a:pt x="1424" y="7471"/>
                  </a:cubicBezTo>
                  <a:cubicBezTo>
                    <a:pt x="1277" y="7596"/>
                    <a:pt x="1173" y="7701"/>
                    <a:pt x="1047" y="7805"/>
                  </a:cubicBezTo>
                  <a:cubicBezTo>
                    <a:pt x="817" y="8015"/>
                    <a:pt x="629" y="8224"/>
                    <a:pt x="482" y="8370"/>
                  </a:cubicBezTo>
                  <a:cubicBezTo>
                    <a:pt x="315" y="8538"/>
                    <a:pt x="189" y="8663"/>
                    <a:pt x="126" y="8747"/>
                  </a:cubicBezTo>
                  <a:cubicBezTo>
                    <a:pt x="43" y="8852"/>
                    <a:pt x="1" y="8893"/>
                    <a:pt x="1" y="8893"/>
                  </a:cubicBezTo>
                  <a:cubicBezTo>
                    <a:pt x="1" y="8893"/>
                    <a:pt x="43" y="8935"/>
                    <a:pt x="126" y="9019"/>
                  </a:cubicBezTo>
                  <a:cubicBezTo>
                    <a:pt x="189" y="9103"/>
                    <a:pt x="315" y="9249"/>
                    <a:pt x="482" y="9396"/>
                  </a:cubicBezTo>
                  <a:cubicBezTo>
                    <a:pt x="629" y="9563"/>
                    <a:pt x="817" y="9751"/>
                    <a:pt x="1047" y="9961"/>
                  </a:cubicBezTo>
                  <a:cubicBezTo>
                    <a:pt x="1173" y="10065"/>
                    <a:pt x="1277" y="10170"/>
                    <a:pt x="1424" y="10295"/>
                  </a:cubicBezTo>
                  <a:cubicBezTo>
                    <a:pt x="1549" y="10421"/>
                    <a:pt x="1696" y="10526"/>
                    <a:pt x="1842" y="10651"/>
                  </a:cubicBezTo>
                  <a:cubicBezTo>
                    <a:pt x="2428" y="11174"/>
                    <a:pt x="3119" y="11718"/>
                    <a:pt x="3935" y="12304"/>
                  </a:cubicBezTo>
                  <a:cubicBezTo>
                    <a:pt x="4751" y="12869"/>
                    <a:pt x="5671" y="13455"/>
                    <a:pt x="6676" y="14020"/>
                  </a:cubicBezTo>
                  <a:cubicBezTo>
                    <a:pt x="7680" y="14564"/>
                    <a:pt x="8768" y="15087"/>
                    <a:pt x="9919" y="15547"/>
                  </a:cubicBezTo>
                  <a:cubicBezTo>
                    <a:pt x="11070" y="16028"/>
                    <a:pt x="12283" y="16426"/>
                    <a:pt x="13538" y="16761"/>
                  </a:cubicBezTo>
                  <a:cubicBezTo>
                    <a:pt x="16049" y="17430"/>
                    <a:pt x="18707" y="17765"/>
                    <a:pt x="21385" y="17765"/>
                  </a:cubicBezTo>
                  <a:cubicBezTo>
                    <a:pt x="22724" y="17765"/>
                    <a:pt x="24063" y="17681"/>
                    <a:pt x="25381" y="17514"/>
                  </a:cubicBezTo>
                  <a:cubicBezTo>
                    <a:pt x="26699" y="17368"/>
                    <a:pt x="27997" y="17096"/>
                    <a:pt x="29252" y="16782"/>
                  </a:cubicBezTo>
                  <a:cubicBezTo>
                    <a:pt x="30508" y="16447"/>
                    <a:pt x="31721" y="16049"/>
                    <a:pt x="32851" y="15589"/>
                  </a:cubicBezTo>
                  <a:cubicBezTo>
                    <a:pt x="34002" y="15108"/>
                    <a:pt x="35090" y="14585"/>
                    <a:pt x="36094" y="14041"/>
                  </a:cubicBezTo>
                  <a:cubicBezTo>
                    <a:pt x="37098" y="13497"/>
                    <a:pt x="38019" y="12890"/>
                    <a:pt x="38835" y="12325"/>
                  </a:cubicBezTo>
                  <a:cubicBezTo>
                    <a:pt x="39651" y="11739"/>
                    <a:pt x="40363" y="11195"/>
                    <a:pt x="40948" y="10672"/>
                  </a:cubicBezTo>
                  <a:cubicBezTo>
                    <a:pt x="41095" y="10546"/>
                    <a:pt x="41220" y="10421"/>
                    <a:pt x="41367" y="10316"/>
                  </a:cubicBezTo>
                  <a:cubicBezTo>
                    <a:pt x="41492" y="10191"/>
                    <a:pt x="41618" y="10065"/>
                    <a:pt x="41723" y="9961"/>
                  </a:cubicBezTo>
                  <a:cubicBezTo>
                    <a:pt x="41953" y="9751"/>
                    <a:pt x="42141" y="9563"/>
                    <a:pt x="42308" y="9396"/>
                  </a:cubicBezTo>
                  <a:cubicBezTo>
                    <a:pt x="42455" y="9249"/>
                    <a:pt x="42580" y="9103"/>
                    <a:pt x="42664" y="9019"/>
                  </a:cubicBezTo>
                  <a:cubicBezTo>
                    <a:pt x="42748" y="8935"/>
                    <a:pt x="42790" y="8893"/>
                    <a:pt x="42790" y="8893"/>
                  </a:cubicBezTo>
                  <a:cubicBezTo>
                    <a:pt x="42790" y="8893"/>
                    <a:pt x="42748" y="8852"/>
                    <a:pt x="42664" y="8747"/>
                  </a:cubicBezTo>
                  <a:cubicBezTo>
                    <a:pt x="42580" y="8663"/>
                    <a:pt x="42455" y="8517"/>
                    <a:pt x="42308" y="8370"/>
                  </a:cubicBezTo>
                  <a:cubicBezTo>
                    <a:pt x="42141" y="8203"/>
                    <a:pt x="41953" y="8015"/>
                    <a:pt x="41723" y="7805"/>
                  </a:cubicBezTo>
                  <a:cubicBezTo>
                    <a:pt x="41618" y="7701"/>
                    <a:pt x="41492" y="7575"/>
                    <a:pt x="41367" y="7471"/>
                  </a:cubicBezTo>
                  <a:cubicBezTo>
                    <a:pt x="41220" y="7345"/>
                    <a:pt x="41095" y="7241"/>
                    <a:pt x="40948" y="7094"/>
                  </a:cubicBezTo>
                  <a:cubicBezTo>
                    <a:pt x="40363" y="6592"/>
                    <a:pt x="39651" y="6027"/>
                    <a:pt x="38835" y="5462"/>
                  </a:cubicBezTo>
                  <a:cubicBezTo>
                    <a:pt x="38019" y="4876"/>
                    <a:pt x="37098" y="4290"/>
                    <a:pt x="36094" y="3746"/>
                  </a:cubicBezTo>
                  <a:cubicBezTo>
                    <a:pt x="35090" y="3181"/>
                    <a:pt x="34002" y="2658"/>
                    <a:pt x="32851" y="2198"/>
                  </a:cubicBezTo>
                  <a:cubicBezTo>
                    <a:pt x="31721" y="1717"/>
                    <a:pt x="30508" y="1319"/>
                    <a:pt x="29252" y="1005"/>
                  </a:cubicBezTo>
                  <a:cubicBezTo>
                    <a:pt x="27997" y="670"/>
                    <a:pt x="26699" y="419"/>
                    <a:pt x="25381" y="252"/>
                  </a:cubicBezTo>
                  <a:cubicBezTo>
                    <a:pt x="24063" y="85"/>
                    <a:pt x="22724" y="1"/>
                    <a:pt x="21385" y="1"/>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5"/>
            <p:cNvSpPr/>
            <p:nvPr/>
          </p:nvSpPr>
          <p:spPr>
            <a:xfrm>
              <a:off x="6105800" y="2292138"/>
              <a:ext cx="396000" cy="396000"/>
            </a:xfrm>
            <a:custGeom>
              <a:avLst/>
              <a:gdLst/>
              <a:ahLst/>
              <a:cxnLst/>
              <a:rect l="l" t="t" r="r" b="b"/>
              <a:pathLst>
                <a:path w="15840" h="15840" extrusionOk="0">
                  <a:moveTo>
                    <a:pt x="7910" y="0"/>
                  </a:moveTo>
                  <a:cubicBezTo>
                    <a:pt x="3537" y="0"/>
                    <a:pt x="1" y="3536"/>
                    <a:pt x="1" y="7909"/>
                  </a:cubicBezTo>
                  <a:cubicBezTo>
                    <a:pt x="1" y="12303"/>
                    <a:pt x="3537" y="15839"/>
                    <a:pt x="7910" y="15839"/>
                  </a:cubicBezTo>
                  <a:cubicBezTo>
                    <a:pt x="12283" y="15839"/>
                    <a:pt x="15840" y="12303"/>
                    <a:pt x="15840" y="7909"/>
                  </a:cubicBezTo>
                  <a:cubicBezTo>
                    <a:pt x="15840" y="3536"/>
                    <a:pt x="12283" y="0"/>
                    <a:pt x="7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5"/>
            <p:cNvSpPr/>
            <p:nvPr/>
          </p:nvSpPr>
          <p:spPr>
            <a:xfrm>
              <a:off x="6179050" y="2365888"/>
              <a:ext cx="249000" cy="248500"/>
            </a:xfrm>
            <a:custGeom>
              <a:avLst/>
              <a:gdLst/>
              <a:ahLst/>
              <a:cxnLst/>
              <a:rect l="l" t="t" r="r" b="b"/>
              <a:pathLst>
                <a:path w="9960" h="9940" extrusionOk="0">
                  <a:moveTo>
                    <a:pt x="4980" y="0"/>
                  </a:moveTo>
                  <a:cubicBezTo>
                    <a:pt x="2239" y="0"/>
                    <a:pt x="0" y="2218"/>
                    <a:pt x="0" y="4959"/>
                  </a:cubicBezTo>
                  <a:cubicBezTo>
                    <a:pt x="0" y="7721"/>
                    <a:pt x="2239" y="9939"/>
                    <a:pt x="4980" y="9939"/>
                  </a:cubicBezTo>
                  <a:cubicBezTo>
                    <a:pt x="7742" y="9939"/>
                    <a:pt x="9960" y="7721"/>
                    <a:pt x="9960" y="4959"/>
                  </a:cubicBezTo>
                  <a:cubicBezTo>
                    <a:pt x="9960" y="2218"/>
                    <a:pt x="7742" y="0"/>
                    <a:pt x="4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5"/>
            <p:cNvSpPr/>
            <p:nvPr/>
          </p:nvSpPr>
          <p:spPr>
            <a:xfrm>
              <a:off x="6318725" y="2336588"/>
              <a:ext cx="141500" cy="136300"/>
            </a:xfrm>
            <a:custGeom>
              <a:avLst/>
              <a:gdLst/>
              <a:ahLst/>
              <a:cxnLst/>
              <a:rect l="l" t="t" r="r" b="b"/>
              <a:pathLst>
                <a:path w="5660" h="5452" extrusionOk="0">
                  <a:moveTo>
                    <a:pt x="796" y="0"/>
                  </a:moveTo>
                  <a:cubicBezTo>
                    <a:pt x="0" y="0"/>
                    <a:pt x="27" y="1235"/>
                    <a:pt x="816" y="1256"/>
                  </a:cubicBezTo>
                  <a:cubicBezTo>
                    <a:pt x="2803" y="1298"/>
                    <a:pt x="4352" y="2846"/>
                    <a:pt x="4415" y="4855"/>
                  </a:cubicBezTo>
                  <a:cubicBezTo>
                    <a:pt x="4415" y="5253"/>
                    <a:pt x="4728" y="5451"/>
                    <a:pt x="5040" y="5451"/>
                  </a:cubicBezTo>
                  <a:cubicBezTo>
                    <a:pt x="5351" y="5451"/>
                    <a:pt x="5659" y="5253"/>
                    <a:pt x="5649" y="4855"/>
                  </a:cubicBezTo>
                  <a:cubicBezTo>
                    <a:pt x="5565" y="2156"/>
                    <a:pt x="3494" y="84"/>
                    <a:pt x="816" y="1"/>
                  </a:cubicBezTo>
                  <a:cubicBezTo>
                    <a:pt x="809" y="1"/>
                    <a:pt x="802" y="0"/>
                    <a:pt x="796" y="0"/>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75"/>
          <p:cNvGrpSpPr/>
          <p:nvPr/>
        </p:nvGrpSpPr>
        <p:grpSpPr>
          <a:xfrm>
            <a:off x="8052829" y="1933614"/>
            <a:ext cx="1091171" cy="1158937"/>
            <a:chOff x="7283625" y="2003388"/>
            <a:chExt cx="1186925" cy="1186400"/>
          </a:xfrm>
        </p:grpSpPr>
        <p:sp>
          <p:nvSpPr>
            <p:cNvPr id="930" name="Google Shape;930;p75"/>
            <p:cNvSpPr/>
            <p:nvPr/>
          </p:nvSpPr>
          <p:spPr>
            <a:xfrm>
              <a:off x="7283625" y="2003388"/>
              <a:ext cx="1186925" cy="1186400"/>
            </a:xfrm>
            <a:custGeom>
              <a:avLst/>
              <a:gdLst/>
              <a:ahLst/>
              <a:cxnLst/>
              <a:rect l="l" t="t" r="r" b="b"/>
              <a:pathLst>
                <a:path w="47477" h="47456" extrusionOk="0">
                  <a:moveTo>
                    <a:pt x="23728" y="0"/>
                  </a:moveTo>
                  <a:cubicBezTo>
                    <a:pt x="10630" y="0"/>
                    <a:pt x="0" y="10609"/>
                    <a:pt x="0" y="23728"/>
                  </a:cubicBezTo>
                  <a:cubicBezTo>
                    <a:pt x="0" y="36826"/>
                    <a:pt x="10630" y="47455"/>
                    <a:pt x="23728" y="47455"/>
                  </a:cubicBezTo>
                  <a:cubicBezTo>
                    <a:pt x="36847" y="47455"/>
                    <a:pt x="47476" y="36826"/>
                    <a:pt x="47476" y="23728"/>
                  </a:cubicBezTo>
                  <a:cubicBezTo>
                    <a:pt x="47476" y="10609"/>
                    <a:pt x="36847" y="0"/>
                    <a:pt x="237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5"/>
            <p:cNvSpPr/>
            <p:nvPr/>
          </p:nvSpPr>
          <p:spPr>
            <a:xfrm>
              <a:off x="7342200" y="2596563"/>
              <a:ext cx="1123625" cy="593225"/>
            </a:xfrm>
            <a:custGeom>
              <a:avLst/>
              <a:gdLst/>
              <a:ahLst/>
              <a:cxnLst/>
              <a:rect l="l" t="t" r="r" b="b"/>
              <a:pathLst>
                <a:path w="44945" h="23729" extrusionOk="0">
                  <a:moveTo>
                    <a:pt x="1" y="1"/>
                  </a:moveTo>
                  <a:lnTo>
                    <a:pt x="21385" y="23728"/>
                  </a:lnTo>
                  <a:cubicBezTo>
                    <a:pt x="33541" y="23728"/>
                    <a:pt x="43543" y="14605"/>
                    <a:pt x="44945" y="2846"/>
                  </a:cubicBezTo>
                  <a:lnTo>
                    <a:pt x="42664" y="147"/>
                  </a:lnTo>
                  <a:lnTo>
                    <a:pt x="1" y="1"/>
                  </a:lnTo>
                  <a:close/>
                </a:path>
              </a:pathLst>
            </a:custGeom>
            <a:solidFill>
              <a:srgbClr val="6C9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5"/>
            <p:cNvSpPr/>
            <p:nvPr/>
          </p:nvSpPr>
          <p:spPr>
            <a:xfrm>
              <a:off x="7342200" y="2281138"/>
              <a:ext cx="1069750" cy="630875"/>
            </a:xfrm>
            <a:custGeom>
              <a:avLst/>
              <a:gdLst/>
              <a:ahLst/>
              <a:cxnLst/>
              <a:rect l="l" t="t" r="r" b="b"/>
              <a:pathLst>
                <a:path w="42790" h="25235" extrusionOk="0">
                  <a:moveTo>
                    <a:pt x="21385" y="1"/>
                  </a:moveTo>
                  <a:cubicBezTo>
                    <a:pt x="18728" y="1"/>
                    <a:pt x="16049" y="482"/>
                    <a:pt x="13539" y="1445"/>
                  </a:cubicBezTo>
                  <a:cubicBezTo>
                    <a:pt x="12283" y="1905"/>
                    <a:pt x="11070" y="2470"/>
                    <a:pt x="9919" y="3139"/>
                  </a:cubicBezTo>
                  <a:cubicBezTo>
                    <a:pt x="8768" y="3809"/>
                    <a:pt x="7680" y="4541"/>
                    <a:pt x="6676" y="5336"/>
                  </a:cubicBezTo>
                  <a:cubicBezTo>
                    <a:pt x="5692" y="6111"/>
                    <a:pt x="4772" y="6947"/>
                    <a:pt x="3955" y="7763"/>
                  </a:cubicBezTo>
                  <a:cubicBezTo>
                    <a:pt x="3139" y="8579"/>
                    <a:pt x="2428" y="9375"/>
                    <a:pt x="1842" y="10086"/>
                  </a:cubicBezTo>
                  <a:cubicBezTo>
                    <a:pt x="1696" y="10274"/>
                    <a:pt x="1549" y="10442"/>
                    <a:pt x="1424" y="10609"/>
                  </a:cubicBezTo>
                  <a:cubicBezTo>
                    <a:pt x="1298" y="10776"/>
                    <a:pt x="1173" y="10944"/>
                    <a:pt x="1047" y="11090"/>
                  </a:cubicBezTo>
                  <a:cubicBezTo>
                    <a:pt x="838" y="11383"/>
                    <a:pt x="629" y="11655"/>
                    <a:pt x="482" y="11885"/>
                  </a:cubicBezTo>
                  <a:cubicBezTo>
                    <a:pt x="315" y="12095"/>
                    <a:pt x="210" y="12304"/>
                    <a:pt x="126" y="12429"/>
                  </a:cubicBezTo>
                  <a:cubicBezTo>
                    <a:pt x="43" y="12555"/>
                    <a:pt x="1" y="12618"/>
                    <a:pt x="1" y="12618"/>
                  </a:cubicBezTo>
                  <a:cubicBezTo>
                    <a:pt x="1" y="12618"/>
                    <a:pt x="43" y="12681"/>
                    <a:pt x="126" y="12806"/>
                  </a:cubicBezTo>
                  <a:cubicBezTo>
                    <a:pt x="210" y="12932"/>
                    <a:pt x="315" y="13120"/>
                    <a:pt x="482" y="13350"/>
                  </a:cubicBezTo>
                  <a:cubicBezTo>
                    <a:pt x="629" y="13580"/>
                    <a:pt x="838" y="13852"/>
                    <a:pt x="1047" y="14145"/>
                  </a:cubicBezTo>
                  <a:cubicBezTo>
                    <a:pt x="1173" y="14292"/>
                    <a:pt x="1298" y="14459"/>
                    <a:pt x="1424" y="14626"/>
                  </a:cubicBezTo>
                  <a:cubicBezTo>
                    <a:pt x="1549" y="14794"/>
                    <a:pt x="1696" y="14961"/>
                    <a:pt x="1842" y="15129"/>
                  </a:cubicBezTo>
                  <a:cubicBezTo>
                    <a:pt x="2428" y="15861"/>
                    <a:pt x="3139" y="16656"/>
                    <a:pt x="3955" y="17472"/>
                  </a:cubicBezTo>
                  <a:cubicBezTo>
                    <a:pt x="4772" y="18288"/>
                    <a:pt x="5692" y="19125"/>
                    <a:pt x="6676" y="19899"/>
                  </a:cubicBezTo>
                  <a:cubicBezTo>
                    <a:pt x="7680" y="20694"/>
                    <a:pt x="8768" y="21427"/>
                    <a:pt x="9919" y="22096"/>
                  </a:cubicBezTo>
                  <a:cubicBezTo>
                    <a:pt x="11070" y="22766"/>
                    <a:pt x="12283" y="23331"/>
                    <a:pt x="13539" y="23791"/>
                  </a:cubicBezTo>
                  <a:cubicBezTo>
                    <a:pt x="16049" y="24733"/>
                    <a:pt x="18728" y="25235"/>
                    <a:pt x="21385" y="25235"/>
                  </a:cubicBezTo>
                  <a:cubicBezTo>
                    <a:pt x="22724" y="25235"/>
                    <a:pt x="24063" y="25130"/>
                    <a:pt x="25381" y="24879"/>
                  </a:cubicBezTo>
                  <a:cubicBezTo>
                    <a:pt x="26699" y="24649"/>
                    <a:pt x="27997" y="24293"/>
                    <a:pt x="29252" y="23833"/>
                  </a:cubicBezTo>
                  <a:cubicBezTo>
                    <a:pt x="30508" y="23372"/>
                    <a:pt x="31721" y="22787"/>
                    <a:pt x="32872" y="22117"/>
                  </a:cubicBezTo>
                  <a:cubicBezTo>
                    <a:pt x="34023" y="21468"/>
                    <a:pt x="35111" y="20715"/>
                    <a:pt x="36094" y="19941"/>
                  </a:cubicBezTo>
                  <a:cubicBezTo>
                    <a:pt x="37098" y="19146"/>
                    <a:pt x="38019" y="18309"/>
                    <a:pt x="38835" y="17493"/>
                  </a:cubicBezTo>
                  <a:cubicBezTo>
                    <a:pt x="39651" y="16677"/>
                    <a:pt x="40363" y="15882"/>
                    <a:pt x="40948" y="15150"/>
                  </a:cubicBezTo>
                  <a:cubicBezTo>
                    <a:pt x="41095" y="14961"/>
                    <a:pt x="41241" y="14794"/>
                    <a:pt x="41367" y="14647"/>
                  </a:cubicBezTo>
                  <a:cubicBezTo>
                    <a:pt x="41492" y="14480"/>
                    <a:pt x="41618" y="14292"/>
                    <a:pt x="41723" y="14145"/>
                  </a:cubicBezTo>
                  <a:cubicBezTo>
                    <a:pt x="41953" y="13852"/>
                    <a:pt x="42162" y="13580"/>
                    <a:pt x="42308" y="13350"/>
                  </a:cubicBezTo>
                  <a:cubicBezTo>
                    <a:pt x="42476" y="13141"/>
                    <a:pt x="42580" y="12932"/>
                    <a:pt x="42664" y="12806"/>
                  </a:cubicBezTo>
                  <a:cubicBezTo>
                    <a:pt x="42748" y="12681"/>
                    <a:pt x="42790" y="12618"/>
                    <a:pt x="42790" y="12618"/>
                  </a:cubicBezTo>
                  <a:cubicBezTo>
                    <a:pt x="42790" y="12618"/>
                    <a:pt x="42748" y="12555"/>
                    <a:pt x="42664" y="12429"/>
                  </a:cubicBezTo>
                  <a:cubicBezTo>
                    <a:pt x="42580" y="12304"/>
                    <a:pt x="42476" y="12095"/>
                    <a:pt x="42308" y="11885"/>
                  </a:cubicBezTo>
                  <a:cubicBezTo>
                    <a:pt x="42162" y="11655"/>
                    <a:pt x="41953" y="11383"/>
                    <a:pt x="41723" y="11090"/>
                  </a:cubicBezTo>
                  <a:cubicBezTo>
                    <a:pt x="41618" y="10923"/>
                    <a:pt x="41492" y="10756"/>
                    <a:pt x="41367" y="10588"/>
                  </a:cubicBezTo>
                  <a:cubicBezTo>
                    <a:pt x="41241" y="10442"/>
                    <a:pt x="41095" y="10253"/>
                    <a:pt x="40948" y="10086"/>
                  </a:cubicBezTo>
                  <a:cubicBezTo>
                    <a:pt x="40363" y="9354"/>
                    <a:pt x="39651" y="8559"/>
                    <a:pt x="38835" y="7743"/>
                  </a:cubicBezTo>
                  <a:cubicBezTo>
                    <a:pt x="38019" y="6927"/>
                    <a:pt x="37098" y="6090"/>
                    <a:pt x="36094" y="5294"/>
                  </a:cubicBezTo>
                  <a:cubicBezTo>
                    <a:pt x="35111" y="4499"/>
                    <a:pt x="34023" y="3767"/>
                    <a:pt x="32872" y="3098"/>
                  </a:cubicBezTo>
                  <a:cubicBezTo>
                    <a:pt x="31721" y="2428"/>
                    <a:pt x="30508" y="1863"/>
                    <a:pt x="29252" y="1403"/>
                  </a:cubicBezTo>
                  <a:cubicBezTo>
                    <a:pt x="27997" y="942"/>
                    <a:pt x="26699" y="566"/>
                    <a:pt x="25381" y="336"/>
                  </a:cubicBezTo>
                  <a:cubicBezTo>
                    <a:pt x="24063" y="105"/>
                    <a:pt x="22724" y="1"/>
                    <a:pt x="2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5"/>
            <p:cNvSpPr/>
            <p:nvPr/>
          </p:nvSpPr>
          <p:spPr>
            <a:xfrm>
              <a:off x="7690600" y="2426963"/>
              <a:ext cx="372450" cy="339250"/>
            </a:xfrm>
            <a:custGeom>
              <a:avLst/>
              <a:gdLst/>
              <a:ahLst/>
              <a:cxnLst/>
              <a:rect l="l" t="t" r="r" b="b"/>
              <a:pathLst>
                <a:path w="14898" h="13570" extrusionOk="0">
                  <a:moveTo>
                    <a:pt x="7457" y="0"/>
                  </a:moveTo>
                  <a:cubicBezTo>
                    <a:pt x="5723" y="0"/>
                    <a:pt x="3986" y="665"/>
                    <a:pt x="2657" y="1993"/>
                  </a:cubicBezTo>
                  <a:cubicBezTo>
                    <a:pt x="0" y="4630"/>
                    <a:pt x="0" y="8940"/>
                    <a:pt x="2657" y="11576"/>
                  </a:cubicBezTo>
                  <a:cubicBezTo>
                    <a:pt x="3986" y="12905"/>
                    <a:pt x="5723" y="13569"/>
                    <a:pt x="7457" y="13569"/>
                  </a:cubicBezTo>
                  <a:cubicBezTo>
                    <a:pt x="9191" y="13569"/>
                    <a:pt x="10922" y="12905"/>
                    <a:pt x="12240" y="11576"/>
                  </a:cubicBezTo>
                  <a:cubicBezTo>
                    <a:pt x="14898" y="8940"/>
                    <a:pt x="14898" y="4630"/>
                    <a:pt x="12240" y="1993"/>
                  </a:cubicBezTo>
                  <a:cubicBezTo>
                    <a:pt x="10922" y="665"/>
                    <a:pt x="9191" y="0"/>
                    <a:pt x="7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5"/>
            <p:cNvSpPr/>
            <p:nvPr/>
          </p:nvSpPr>
          <p:spPr>
            <a:xfrm>
              <a:off x="7748650" y="2468413"/>
              <a:ext cx="256875" cy="256350"/>
            </a:xfrm>
            <a:custGeom>
              <a:avLst/>
              <a:gdLst/>
              <a:ahLst/>
              <a:cxnLst/>
              <a:rect l="l" t="t" r="r" b="b"/>
              <a:pathLst>
                <a:path w="10275" h="10254" extrusionOk="0">
                  <a:moveTo>
                    <a:pt x="5127" y="0"/>
                  </a:moveTo>
                  <a:cubicBezTo>
                    <a:pt x="2302" y="0"/>
                    <a:pt x="1" y="2281"/>
                    <a:pt x="1" y="5127"/>
                  </a:cubicBezTo>
                  <a:cubicBezTo>
                    <a:pt x="1" y="7951"/>
                    <a:pt x="2302" y="10253"/>
                    <a:pt x="5127" y="10253"/>
                  </a:cubicBezTo>
                  <a:cubicBezTo>
                    <a:pt x="7972" y="10253"/>
                    <a:pt x="10274" y="7951"/>
                    <a:pt x="10274" y="5127"/>
                  </a:cubicBezTo>
                  <a:cubicBezTo>
                    <a:pt x="10274" y="2281"/>
                    <a:pt x="7972" y="0"/>
                    <a:pt x="5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5"/>
            <p:cNvSpPr/>
            <p:nvPr/>
          </p:nvSpPr>
          <p:spPr>
            <a:xfrm>
              <a:off x="7833400" y="2485138"/>
              <a:ext cx="149875" cy="144275"/>
            </a:xfrm>
            <a:custGeom>
              <a:avLst/>
              <a:gdLst/>
              <a:ahLst/>
              <a:cxnLst/>
              <a:rect l="l" t="t" r="r" b="b"/>
              <a:pathLst>
                <a:path w="5995" h="5771" extrusionOk="0">
                  <a:moveTo>
                    <a:pt x="818" y="1"/>
                  </a:moveTo>
                  <a:cubicBezTo>
                    <a:pt x="0" y="1"/>
                    <a:pt x="7" y="1298"/>
                    <a:pt x="837" y="1319"/>
                  </a:cubicBezTo>
                  <a:cubicBezTo>
                    <a:pt x="2971" y="1382"/>
                    <a:pt x="4603" y="3014"/>
                    <a:pt x="4666" y="5127"/>
                  </a:cubicBezTo>
                  <a:cubicBezTo>
                    <a:pt x="4677" y="5556"/>
                    <a:pt x="5011" y="5771"/>
                    <a:pt x="5341" y="5771"/>
                  </a:cubicBezTo>
                  <a:cubicBezTo>
                    <a:pt x="5670" y="5771"/>
                    <a:pt x="5995" y="5556"/>
                    <a:pt x="5984" y="5127"/>
                  </a:cubicBezTo>
                  <a:cubicBezTo>
                    <a:pt x="5901" y="2282"/>
                    <a:pt x="3683" y="85"/>
                    <a:pt x="837" y="1"/>
                  </a:cubicBezTo>
                  <a:cubicBezTo>
                    <a:pt x="831" y="1"/>
                    <a:pt x="824" y="1"/>
                    <a:pt x="818" y="1"/>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8EC5C2F-BE9F-47A7-A053-15660D57996A}"/>
              </a:ext>
            </a:extLst>
          </p:cNvPr>
          <p:cNvSpPr txBox="1"/>
          <p:nvPr/>
        </p:nvSpPr>
        <p:spPr>
          <a:xfrm>
            <a:off x="914399" y="703249"/>
            <a:ext cx="4655649" cy="4031873"/>
          </a:xfrm>
          <a:prstGeom prst="rect">
            <a:avLst/>
          </a:prstGeom>
          <a:noFill/>
        </p:spPr>
        <p:txBody>
          <a:bodyPr wrap="square" rtlCol="0">
            <a:spAutoFit/>
          </a:bodyPr>
          <a:lstStyle/>
          <a:p>
            <a:pPr marL="285750" indent="-285750">
              <a:buFont typeface="Wingdings" panose="05000000000000000000" pitchFamily="2" charset="2"/>
              <a:buChar char="v"/>
            </a:pPr>
            <a:r>
              <a:rPr lang="en-US" sz="1600" b="1" dirty="0">
                <a:solidFill>
                  <a:schemeClr val="tx2"/>
                </a:solidFill>
                <a:latin typeface="Adobe Devanagari" panose="02040503050201020203" pitchFamily="18" charset="0"/>
                <a:cs typeface="Adobe Devanagari" panose="02040503050201020203" pitchFamily="18" charset="0"/>
              </a:rPr>
              <a:t>the receptionist takes the patient information when they arrive at the clinic. Which could probably cause delays or make other patients late for their appointments. And it puts the receptionist under a lot of stress.</a:t>
            </a:r>
          </a:p>
          <a:p>
            <a:pPr marL="285750" indent="-285750">
              <a:buFont typeface="Wingdings" panose="05000000000000000000" pitchFamily="2" charset="2"/>
              <a:buChar char="v"/>
            </a:pPr>
            <a:endParaRPr lang="en-US" sz="1600" b="1" dirty="0">
              <a:solidFill>
                <a:schemeClr val="tx2"/>
              </a:solidFill>
              <a:latin typeface="Adobe Devanagari" panose="02040503050201020203" pitchFamily="18" charset="0"/>
              <a:cs typeface="Adobe Devanagari" panose="02040503050201020203" pitchFamily="18" charset="0"/>
            </a:endParaRPr>
          </a:p>
          <a:p>
            <a:endParaRPr lang="en-US" sz="1800" b="1" dirty="0">
              <a:solidFill>
                <a:schemeClr val="tx2"/>
              </a:solidFill>
              <a:latin typeface="Adobe Devanagari" panose="02040503050201020203" pitchFamily="18" charset="0"/>
              <a:cs typeface="Adobe Devanagari" panose="02040503050201020203" pitchFamily="18" charset="0"/>
            </a:endParaRPr>
          </a:p>
          <a:p>
            <a:pPr>
              <a:buFont typeface="Wingdings" panose="05000000000000000000" pitchFamily="2" charset="2"/>
              <a:buChar char="v"/>
            </a:pPr>
            <a:r>
              <a:rPr lang="en-US" sz="1600" b="1" dirty="0">
                <a:solidFill>
                  <a:schemeClr val="tx2"/>
                </a:solidFill>
                <a:latin typeface="Adobe Devanagari" panose="02040503050201020203" pitchFamily="18" charset="0"/>
                <a:cs typeface="Adobe Devanagari" panose="02040503050201020203" pitchFamily="18" charset="0"/>
              </a:rPr>
              <a:t>Clinic getting behind schedule because of poor               appointment scheduling and management.</a:t>
            </a:r>
          </a:p>
          <a:p>
            <a:pPr marL="139700" indent="0"/>
            <a:r>
              <a:rPr lang="en-US" sz="1600" b="1" dirty="0">
                <a:solidFill>
                  <a:schemeClr val="tx2"/>
                </a:solidFill>
                <a:latin typeface="Adobe Devanagari" panose="02040503050201020203" pitchFamily="18" charset="0"/>
                <a:cs typeface="Adobe Devanagari" panose="02040503050201020203" pitchFamily="18" charset="0"/>
              </a:rPr>
              <a:t>The clinic is not prepared to deal with emergency cases or patients with no reserved appointments, the way they dealt  with this problem was by calling all patients to tell them about  the delay which is cost and time inefficient.</a:t>
            </a:r>
          </a:p>
          <a:p>
            <a:endParaRPr lang="en-US" sz="1800" b="1" dirty="0">
              <a:solidFill>
                <a:schemeClr val="tx2"/>
              </a:solidFill>
              <a:latin typeface="Adobe Devanagari" panose="02040503050201020203" pitchFamily="18" charset="0"/>
              <a:cs typeface="Adobe Devanagari" panose="02040503050201020203" pitchFamily="18" charset="0"/>
            </a:endParaRPr>
          </a:p>
          <a:p>
            <a:endParaRPr lang="en-US" dirty="0">
              <a:latin typeface="Adobe Devanagari" panose="02040503050201020203" pitchFamily="18" charset="0"/>
              <a:cs typeface="Adobe Devanagari" panose="02040503050201020203" pitchFamily="18" charset="0"/>
            </a:endParaRPr>
          </a:p>
          <a:p>
            <a:endParaRPr lang="en-US" dirty="0"/>
          </a:p>
        </p:txBody>
      </p:sp>
    </p:spTree>
    <p:extLst>
      <p:ext uri="{BB962C8B-B14F-4D97-AF65-F5344CB8AC3E}">
        <p14:creationId xmlns:p14="http://schemas.microsoft.com/office/powerpoint/2010/main" val="4148961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59"/>
        <p:cNvGrpSpPr/>
        <p:nvPr/>
      </p:nvGrpSpPr>
      <p:grpSpPr>
        <a:xfrm>
          <a:off x="0" y="0"/>
          <a:ext cx="0" cy="0"/>
          <a:chOff x="0" y="0"/>
          <a:chExt cx="0" cy="0"/>
        </a:xfrm>
      </p:grpSpPr>
      <p:sp>
        <p:nvSpPr>
          <p:cNvPr id="560" name="Google Shape;560;p67"/>
          <p:cNvSpPr txBox="1">
            <a:spLocks noGrp="1"/>
          </p:cNvSpPr>
          <p:nvPr>
            <p:ph type="title"/>
          </p:nvPr>
        </p:nvSpPr>
        <p:spPr>
          <a:xfrm>
            <a:off x="195008" y="993225"/>
            <a:ext cx="3538109" cy="3474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i="0" u="none" strike="noStrike" dirty="0">
                <a:solidFill>
                  <a:schemeClr val="accent1">
                    <a:lumMod val="20000"/>
                    <a:lumOff val="80000"/>
                  </a:schemeClr>
                </a:solidFill>
                <a:effectLst/>
                <a:latin typeface="Adobe Devanagari" panose="02040503050201020203" pitchFamily="18" charset="0"/>
                <a:cs typeface="Adobe Devanagari" panose="02040503050201020203" pitchFamily="18" charset="0"/>
              </a:rPr>
              <a:t>Analyse the AS-IS model using what-if scenarios.</a:t>
            </a:r>
            <a:endParaRPr sz="2800" dirty="0">
              <a:solidFill>
                <a:schemeClr val="accent1">
                  <a:lumMod val="20000"/>
                  <a:lumOff val="80000"/>
                </a:schemeClr>
              </a:solidFill>
              <a:latin typeface="Adobe Devanagari" panose="02040503050201020203" pitchFamily="18" charset="0"/>
              <a:cs typeface="Adobe Devanagari" panose="02040503050201020203" pitchFamily="18" charset="0"/>
            </a:endParaRPr>
          </a:p>
        </p:txBody>
      </p:sp>
      <p:pic>
        <p:nvPicPr>
          <p:cNvPr id="561" name="Google Shape;561;p67"/>
          <p:cNvPicPr preferRelativeResize="0"/>
          <p:nvPr/>
        </p:nvPicPr>
        <p:blipFill rotWithShape="1">
          <a:blip r:embed="rId3">
            <a:alphaModFix/>
          </a:blip>
          <a:srcRect l="20859" r="25071"/>
          <a:stretch/>
        </p:blipFill>
        <p:spPr>
          <a:xfrm>
            <a:off x="4000500" y="0"/>
            <a:ext cx="5143500" cy="5143500"/>
          </a:xfrm>
          <a:prstGeom prst="ellipse">
            <a:avLst/>
          </a:prstGeom>
          <a:noFill/>
          <a:ln>
            <a:noFill/>
          </a:ln>
        </p:spPr>
      </p:pic>
      <p:sp>
        <p:nvSpPr>
          <p:cNvPr id="562" name="Google Shape;562;p67"/>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7"/>
          <p:cNvSpPr/>
          <p:nvPr/>
        </p:nvSpPr>
        <p:spPr>
          <a:xfrm>
            <a:off x="3504225" y="1981800"/>
            <a:ext cx="1153500" cy="11799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895;p73">
            <a:extLst>
              <a:ext uri="{FF2B5EF4-FFF2-40B4-BE49-F238E27FC236}">
                <a16:creationId xmlns:a16="http://schemas.microsoft.com/office/drawing/2014/main" id="{65FA5CA0-2CD3-4FA6-ADC7-109A25A67BA0}"/>
              </a:ext>
            </a:extLst>
          </p:cNvPr>
          <p:cNvPicPr preferRelativeResize="0"/>
          <p:nvPr/>
        </p:nvPicPr>
        <p:blipFill rotWithShape="1">
          <a:blip r:embed="rId2">
            <a:alphaModFix/>
          </a:blip>
          <a:srcRect l="31959" r="12438"/>
          <a:stretch/>
        </p:blipFill>
        <p:spPr>
          <a:xfrm>
            <a:off x="6404494" y="1198103"/>
            <a:ext cx="2390400" cy="2418300"/>
          </a:xfrm>
          <a:prstGeom prst="ellipse">
            <a:avLst/>
          </a:prstGeom>
          <a:noFill/>
          <a:ln>
            <a:noFill/>
          </a:ln>
        </p:spPr>
      </p:pic>
      <p:sp>
        <p:nvSpPr>
          <p:cNvPr id="5" name="TextBox 4">
            <a:extLst>
              <a:ext uri="{FF2B5EF4-FFF2-40B4-BE49-F238E27FC236}">
                <a16:creationId xmlns:a16="http://schemas.microsoft.com/office/drawing/2014/main" id="{4B177B41-D255-4D35-AE19-05EBA2660A2A}"/>
              </a:ext>
            </a:extLst>
          </p:cNvPr>
          <p:cNvSpPr txBox="1"/>
          <p:nvPr/>
        </p:nvSpPr>
        <p:spPr>
          <a:xfrm>
            <a:off x="802987" y="69210"/>
            <a:ext cx="5929274" cy="5293757"/>
          </a:xfrm>
          <a:prstGeom prst="rect">
            <a:avLst/>
          </a:prstGeom>
          <a:noFill/>
        </p:spPr>
        <p:txBody>
          <a:bodyPr wrap="square" rtlCol="0">
            <a:spAutoFit/>
          </a:bodyPr>
          <a:lstStyle/>
          <a:p>
            <a:pPr marL="285750" indent="-285750">
              <a:buFont typeface="Wingdings" panose="05000000000000000000" pitchFamily="2" charset="2"/>
              <a:buChar char="Ø"/>
            </a:pPr>
            <a:r>
              <a:rPr lang="en-US" sz="1800" b="1" dirty="0">
                <a:solidFill>
                  <a:schemeClr val="tx2"/>
                </a:solidFill>
                <a:latin typeface="Adobe Devanagari" panose="02040503050201020203" pitchFamily="18" charset="0"/>
                <a:ea typeface="Microsoft Himalaya" panose="01010100010101010101" pitchFamily="2" charset="0"/>
                <a:cs typeface="Adobe Devanagari" panose="02040503050201020203" pitchFamily="18" charset="0"/>
              </a:rPr>
              <a:t>A question that the process would ask is ,</a:t>
            </a:r>
            <a:r>
              <a:rPr kumimoji="0" lang="en-US" sz="1800" b="1" i="0" u="none" strike="noStrike" kern="0" cap="none" spc="0" normalizeH="0" baseline="0" noProof="0" dirty="0">
                <a:ln>
                  <a:noFill/>
                </a:ln>
                <a:solidFill>
                  <a:srgbClr val="052249"/>
                </a:solidFill>
                <a:effectLst/>
                <a:uLnTx/>
                <a:uFillTx/>
                <a:latin typeface="Comic Sans MS" panose="030F0702030302020204" pitchFamily="66" charset="0"/>
                <a:cs typeface="Adobe Devanagari" panose="02040503050201020203" pitchFamily="18" charset="0"/>
                <a:sym typeface="Arial"/>
              </a:rPr>
              <a:t> </a:t>
            </a:r>
            <a:r>
              <a:rPr kumimoji="0" lang="en-US" sz="1800" b="1" i="0" u="none" strike="noStrike" kern="0" cap="none" spc="0" normalizeH="0" baseline="0" noProof="0" dirty="0">
                <a:ln>
                  <a:noFill/>
                </a:ln>
                <a:solidFill>
                  <a:srgbClr val="C00000"/>
                </a:solidFill>
                <a:effectLst/>
                <a:uLnTx/>
                <a:uFillTx/>
                <a:latin typeface="Adobe Devanagari" panose="02040503050201020203" pitchFamily="18" charset="0"/>
                <a:cs typeface="Adobe Devanagari" panose="02040503050201020203" pitchFamily="18" charset="0"/>
                <a:sym typeface="Arial"/>
              </a:rPr>
              <a:t>What if a large number of patients arrived and the number of patients that the doctor can treat was only  10-15 ?</a:t>
            </a:r>
            <a:r>
              <a:rPr lang="en-US" sz="1800" dirty="0">
                <a:solidFill>
                  <a:schemeClr val="tx2"/>
                </a:solidFill>
                <a:latin typeface="Adobe Devanagari"/>
              </a:rPr>
              <a:t> This can cause all of the</a:t>
            </a:r>
            <a:r>
              <a:rPr lang="ar-JO" sz="1800" dirty="0">
                <a:solidFill>
                  <a:schemeClr val="tx2"/>
                </a:solidFill>
                <a:latin typeface="Adobe Devanagari"/>
              </a:rPr>
              <a:t> </a:t>
            </a:r>
            <a:r>
              <a:rPr lang="en-US" sz="1800" dirty="0">
                <a:solidFill>
                  <a:schemeClr val="tx2"/>
                </a:solidFill>
                <a:latin typeface="Adobe Devanagari"/>
              </a:rPr>
              <a:t> pressure on the doctor and maybe there won’t be enough time to treat or give medical attention to all of them. </a:t>
            </a:r>
            <a:endParaRPr lang="en-US" sz="1800" b="1" dirty="0">
              <a:solidFill>
                <a:srgbClr val="C00000"/>
              </a:solidFill>
              <a:latin typeface="Adobe Devanagari" panose="02040503050201020203" pitchFamily="18" charset="0"/>
              <a:cs typeface="Adobe Devanagari" panose="02040503050201020203" pitchFamily="18" charset="0"/>
            </a:endParaRPr>
          </a:p>
          <a:p>
            <a:endParaRPr lang="en-US" sz="1800" b="1" dirty="0">
              <a:solidFill>
                <a:schemeClr val="tx2"/>
              </a:solidFill>
              <a:latin typeface="Adobe Devanagari" panose="02040503050201020203" pitchFamily="18" charset="0"/>
              <a:ea typeface="Microsoft Himalaya" panose="01010100010101010101" pitchFamily="2" charset="0"/>
              <a:cs typeface="Adobe Devanagari" panose="02040503050201020203" pitchFamily="18" charset="0"/>
            </a:endParaRPr>
          </a:p>
          <a:p>
            <a:pPr marL="285750" indent="-285750">
              <a:buFont typeface="Wingdings" panose="05000000000000000000" pitchFamily="2" charset="2"/>
              <a:buChar char="Ø"/>
            </a:pPr>
            <a:r>
              <a:rPr lang="en-US" sz="1800" b="1" dirty="0">
                <a:solidFill>
                  <a:schemeClr val="tx2"/>
                </a:solidFill>
                <a:latin typeface="Adobe Devanagari" panose="02040503050201020203" pitchFamily="18" charset="0"/>
                <a:ea typeface="Microsoft Himalaya" panose="01010100010101010101" pitchFamily="2" charset="0"/>
                <a:cs typeface="Adobe Devanagari" panose="02040503050201020203" pitchFamily="18" charset="0"/>
              </a:rPr>
              <a:t>Another scenario ,</a:t>
            </a:r>
            <a:r>
              <a:rPr lang="en-US" sz="1800" b="1" dirty="0">
                <a:solidFill>
                  <a:schemeClr val="bg2"/>
                </a:solidFill>
                <a:latin typeface="Comic Sans MS" pitchFamily="66" charset="0"/>
              </a:rPr>
              <a:t> </a:t>
            </a:r>
            <a:r>
              <a:rPr lang="en-US" sz="1800" b="1" dirty="0">
                <a:solidFill>
                  <a:srgbClr val="C00000"/>
                </a:solidFill>
                <a:latin typeface="Adobe Devanagari" panose="02040503050201020203" pitchFamily="18" charset="0"/>
                <a:cs typeface="Adobe Devanagari" panose="02040503050201020203" pitchFamily="18" charset="0"/>
              </a:rPr>
              <a:t>What if the patient is late to their appointment or didn’t show up?</a:t>
            </a:r>
          </a:p>
          <a:p>
            <a:endParaRPr lang="en-US" sz="1800" b="1" dirty="0">
              <a:solidFill>
                <a:srgbClr val="C00000"/>
              </a:solidFill>
              <a:latin typeface="Adobe Devanagari" panose="02040503050201020203" pitchFamily="18" charset="0"/>
              <a:ea typeface="Microsoft Himalaya" panose="01010100010101010101" pitchFamily="2" charset="0"/>
              <a:cs typeface="Adobe Devanagari" panose="02040503050201020203" pitchFamily="18" charset="0"/>
            </a:endParaRPr>
          </a:p>
          <a:p>
            <a:pPr marL="285750" indent="-285750">
              <a:buFont typeface="Wingdings" panose="05000000000000000000" pitchFamily="2" charset="2"/>
              <a:buChar char="Ø"/>
            </a:pPr>
            <a:r>
              <a:rPr lang="en-US" sz="1800" b="1" dirty="0">
                <a:solidFill>
                  <a:srgbClr val="C00000"/>
                </a:solidFill>
                <a:latin typeface="Adobe Devanagari" panose="02040503050201020203" pitchFamily="18" charset="0"/>
                <a:ea typeface="Microsoft Himalaya" panose="01010100010101010101" pitchFamily="2" charset="0"/>
                <a:cs typeface="Adobe Devanagari" panose="02040503050201020203" pitchFamily="18" charset="0"/>
              </a:rPr>
              <a:t>What if </a:t>
            </a:r>
            <a:r>
              <a:rPr lang="en-US" sz="1800" b="1" dirty="0">
                <a:solidFill>
                  <a:srgbClr val="C00000"/>
                </a:solidFill>
                <a:effectLst/>
                <a:latin typeface="Adobe Devanagari" panose="02040503050201020203" pitchFamily="18" charset="0"/>
                <a:ea typeface="Microsoft Himalaya" panose="01010100010101010101" pitchFamily="2" charset="0"/>
                <a:cs typeface="Adobe Devanagari" panose="02040503050201020203" pitchFamily="18" charset="0"/>
              </a:rPr>
              <a:t>Patient comes with no appointment?</a:t>
            </a:r>
            <a:r>
              <a:rPr lang="en-US" sz="1800" dirty="0">
                <a:solidFill>
                  <a:schemeClr val="tx2"/>
                </a:solidFill>
                <a:latin typeface="Adobe Devanagari"/>
              </a:rPr>
              <a:t> This could cause a possible delay in other patients’ appointments and get the clinic behind schedule. </a:t>
            </a:r>
            <a:endParaRPr lang="en-US" sz="1800" b="1" dirty="0">
              <a:solidFill>
                <a:schemeClr val="tx2"/>
              </a:solidFill>
              <a:latin typeface="Adobe Devanagari" panose="02040503050201020203" pitchFamily="18" charset="0"/>
              <a:ea typeface="Microsoft Himalaya" panose="01010100010101010101" pitchFamily="2" charset="0"/>
              <a:cs typeface="Adobe Devanagari" panose="02040503050201020203" pitchFamily="18" charset="0"/>
            </a:endParaRPr>
          </a:p>
          <a:p>
            <a:pPr marL="285750" indent="-285750">
              <a:buFont typeface="Wingdings" panose="05000000000000000000" pitchFamily="2" charset="2"/>
              <a:buChar char="Ø"/>
            </a:pPr>
            <a:r>
              <a:rPr lang="en-US" sz="1800" b="1" dirty="0">
                <a:solidFill>
                  <a:srgbClr val="C00000"/>
                </a:solidFill>
                <a:effectLst/>
                <a:latin typeface="Adobe Devanagari" panose="02040503050201020203" pitchFamily="18" charset="0"/>
                <a:ea typeface="Microsoft Himalaya" panose="01010100010101010101" pitchFamily="2" charset="0"/>
                <a:cs typeface="Adobe Devanagari" panose="02040503050201020203" pitchFamily="18" charset="0"/>
              </a:rPr>
              <a:t>What if doctor absent ? </a:t>
            </a:r>
            <a:endParaRPr lang="en-US" sz="1800" b="1" dirty="0">
              <a:solidFill>
                <a:srgbClr val="C00000"/>
              </a:solidFill>
              <a:latin typeface="Adobe Devanagari" panose="02040503050201020203" pitchFamily="18" charset="0"/>
              <a:ea typeface="Microsoft Himalaya" panose="01010100010101010101" pitchFamily="2" charset="0"/>
              <a:cs typeface="Adobe Devanagari" panose="02040503050201020203" pitchFamily="18" charset="0"/>
            </a:endParaRPr>
          </a:p>
          <a:p>
            <a:pPr marL="285750" indent="-285750">
              <a:buFont typeface="Wingdings" panose="05000000000000000000" pitchFamily="2" charset="2"/>
              <a:buChar char="Ø"/>
            </a:pPr>
            <a:r>
              <a:rPr lang="en-US" sz="1800" b="1" dirty="0">
                <a:solidFill>
                  <a:srgbClr val="C00000"/>
                </a:solidFill>
                <a:effectLst/>
                <a:latin typeface="Adobe Devanagari" panose="02040503050201020203" pitchFamily="18" charset="0"/>
                <a:ea typeface="Microsoft Himalaya" panose="01010100010101010101" pitchFamily="2" charset="0"/>
                <a:cs typeface="Adobe Devanagari" panose="02040503050201020203" pitchFamily="18" charset="0"/>
              </a:rPr>
              <a:t>What if patient wants to cancel their appointment ?</a:t>
            </a:r>
          </a:p>
          <a:p>
            <a:r>
              <a:rPr lang="en-US" sz="1800" b="1" i="0" u="none" strike="noStrike" dirty="0">
                <a:solidFill>
                  <a:schemeClr val="tx2"/>
                </a:solidFill>
                <a:latin typeface="Adobe Devanagari" panose="02040503050201020203" pitchFamily="18" charset="0"/>
                <a:ea typeface="Microsoft Himalaya" panose="01010100010101010101" pitchFamily="2" charset="0"/>
                <a:cs typeface="Adobe Devanagari" panose="02040503050201020203" pitchFamily="18" charset="0"/>
              </a:rPr>
              <a:t>Canceled appointments are missed healthcare utilized time slots and resources that can negatively affect the utilization of space and human resources</a:t>
            </a:r>
            <a:r>
              <a:rPr lang="en-US" sz="1800" b="1" i="0" u="none" strike="noStrike" dirty="0">
                <a:solidFill>
                  <a:schemeClr val="bg2"/>
                </a:solidFill>
                <a:latin typeface="Adobe Devanagari" panose="02040503050201020203" pitchFamily="18" charset="0"/>
                <a:ea typeface="Microsoft Himalaya" panose="01010100010101010101" pitchFamily="2" charset="0"/>
                <a:cs typeface="Adobe Devanagari" panose="02040503050201020203" pitchFamily="18" charset="0"/>
              </a:rPr>
              <a:t>.</a:t>
            </a:r>
          </a:p>
          <a:p>
            <a:endParaRPr lang="en-US" sz="1800" b="1" i="0" u="none" strike="noStrike" dirty="0">
              <a:solidFill>
                <a:schemeClr val="bg2"/>
              </a:solidFill>
              <a:latin typeface="Adobe Devanagari" panose="02040503050201020203" pitchFamily="18" charset="0"/>
              <a:ea typeface="Microsoft Himalaya" panose="01010100010101010101" pitchFamily="2" charset="0"/>
              <a:cs typeface="Adobe Devanagari" panose="02040503050201020203" pitchFamily="18" charset="0"/>
            </a:endParaRPr>
          </a:p>
          <a:p>
            <a:endParaRPr lang="en-US" dirty="0"/>
          </a:p>
        </p:txBody>
      </p:sp>
    </p:spTree>
    <p:extLst>
      <p:ext uri="{BB962C8B-B14F-4D97-AF65-F5344CB8AC3E}">
        <p14:creationId xmlns:p14="http://schemas.microsoft.com/office/powerpoint/2010/main" val="2750030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5632-6819-4F9F-859F-3E7163677F99}"/>
              </a:ext>
            </a:extLst>
          </p:cNvPr>
          <p:cNvSpPr>
            <a:spLocks noGrp="1"/>
          </p:cNvSpPr>
          <p:nvPr>
            <p:ph type="title"/>
          </p:nvPr>
        </p:nvSpPr>
        <p:spPr>
          <a:xfrm>
            <a:off x="995704" y="2292947"/>
            <a:ext cx="7721100" cy="365700"/>
          </a:xfrm>
        </p:spPr>
        <p:txBody>
          <a:bodyPr/>
          <a:lstStyle/>
          <a:p>
            <a:endParaRPr lang="en-US" dirty="0"/>
          </a:p>
        </p:txBody>
      </p:sp>
      <p:pic>
        <p:nvPicPr>
          <p:cNvPr id="3" name="Picture 2">
            <a:extLst>
              <a:ext uri="{FF2B5EF4-FFF2-40B4-BE49-F238E27FC236}">
                <a16:creationId xmlns:a16="http://schemas.microsoft.com/office/drawing/2014/main" id="{75AACA67-65A2-4786-B979-EBF20BA22B78}"/>
              </a:ext>
            </a:extLst>
          </p:cNvPr>
          <p:cNvPicPr>
            <a:picLocks noChangeAspect="1"/>
          </p:cNvPicPr>
          <p:nvPr/>
        </p:nvPicPr>
        <p:blipFill>
          <a:blip r:embed="rId2"/>
          <a:stretch>
            <a:fillRect/>
          </a:stretch>
        </p:blipFill>
        <p:spPr>
          <a:xfrm>
            <a:off x="0" y="1544999"/>
            <a:ext cx="9144000" cy="2712720"/>
          </a:xfrm>
          <a:prstGeom prst="rect">
            <a:avLst/>
          </a:prstGeom>
        </p:spPr>
      </p:pic>
      <p:sp>
        <p:nvSpPr>
          <p:cNvPr id="4" name="TextBox 3">
            <a:extLst>
              <a:ext uri="{FF2B5EF4-FFF2-40B4-BE49-F238E27FC236}">
                <a16:creationId xmlns:a16="http://schemas.microsoft.com/office/drawing/2014/main" id="{E551DC8D-69DF-43DB-A7F9-2A79455986AC}"/>
              </a:ext>
            </a:extLst>
          </p:cNvPr>
          <p:cNvSpPr txBox="1"/>
          <p:nvPr/>
        </p:nvSpPr>
        <p:spPr>
          <a:xfrm>
            <a:off x="2891108" y="2658647"/>
            <a:ext cx="4880345" cy="461665"/>
          </a:xfrm>
          <a:prstGeom prst="rect">
            <a:avLst/>
          </a:prstGeom>
          <a:noFill/>
        </p:spPr>
        <p:txBody>
          <a:bodyPr wrap="square" rtlCol="0">
            <a:spAutoFit/>
          </a:bodyPr>
          <a:lstStyle/>
          <a:p>
            <a:r>
              <a:rPr lang="en-US" sz="2400" b="1" u="sng" dirty="0">
                <a:solidFill>
                  <a:schemeClr val="accent1">
                    <a:lumMod val="20000"/>
                    <a:lumOff val="80000"/>
                  </a:schemeClr>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t> The To-be model</a:t>
            </a:r>
          </a:p>
        </p:txBody>
      </p:sp>
    </p:spTree>
    <p:extLst>
      <p:ext uri="{BB962C8B-B14F-4D97-AF65-F5344CB8AC3E}">
        <p14:creationId xmlns:p14="http://schemas.microsoft.com/office/powerpoint/2010/main" val="632325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8CD82F-FF3F-4379-BAD3-6899BCE898DA}"/>
              </a:ext>
            </a:extLst>
          </p:cNvPr>
          <p:cNvPicPr>
            <a:picLocks noChangeAspect="1"/>
          </p:cNvPicPr>
          <p:nvPr/>
        </p:nvPicPr>
        <p:blipFill>
          <a:blip r:embed="rId2"/>
          <a:stretch>
            <a:fillRect/>
          </a:stretch>
        </p:blipFill>
        <p:spPr>
          <a:xfrm>
            <a:off x="1711842" y="0"/>
            <a:ext cx="5518298" cy="5143500"/>
          </a:xfrm>
          <a:prstGeom prst="rect">
            <a:avLst/>
          </a:prstGeom>
        </p:spPr>
      </p:pic>
    </p:spTree>
    <p:extLst>
      <p:ext uri="{BB962C8B-B14F-4D97-AF65-F5344CB8AC3E}">
        <p14:creationId xmlns:p14="http://schemas.microsoft.com/office/powerpoint/2010/main" val="3296420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14"/>
        <p:cNvGrpSpPr/>
        <p:nvPr/>
      </p:nvGrpSpPr>
      <p:grpSpPr>
        <a:xfrm>
          <a:off x="0" y="0"/>
          <a:ext cx="0" cy="0"/>
          <a:chOff x="0" y="0"/>
          <a:chExt cx="0" cy="0"/>
        </a:xfrm>
      </p:grpSpPr>
      <p:sp>
        <p:nvSpPr>
          <p:cNvPr id="315" name="Google Shape;315;p52"/>
          <p:cNvSpPr txBox="1">
            <a:spLocks noGrp="1"/>
          </p:cNvSpPr>
          <p:nvPr>
            <p:ph type="title"/>
          </p:nvPr>
        </p:nvSpPr>
        <p:spPr>
          <a:xfrm>
            <a:off x="999875" y="1000200"/>
            <a:ext cx="57867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0" dirty="0">
                <a:solidFill>
                  <a:schemeClr val="dk2"/>
                </a:solidFill>
                <a:latin typeface="Adobe Devanagari" panose="02040503050201020203" pitchFamily="18" charset="0"/>
                <a:cs typeface="Adobe Devanagari" panose="02040503050201020203" pitchFamily="18" charset="0"/>
              </a:rPr>
              <a:t>Table Of Contents</a:t>
            </a:r>
            <a:endParaRPr sz="3600" b="0" dirty="0">
              <a:solidFill>
                <a:schemeClr val="dk2"/>
              </a:solidFill>
              <a:latin typeface="Adobe Devanagari" panose="02040503050201020203" pitchFamily="18" charset="0"/>
              <a:cs typeface="Adobe Devanagari" panose="02040503050201020203" pitchFamily="18" charset="0"/>
            </a:endParaRPr>
          </a:p>
        </p:txBody>
      </p:sp>
      <p:sp>
        <p:nvSpPr>
          <p:cNvPr id="316" name="Google Shape;316;p52"/>
          <p:cNvSpPr txBox="1">
            <a:spLocks noGrp="1"/>
          </p:cNvSpPr>
          <p:nvPr>
            <p:ph type="body" idx="1"/>
          </p:nvPr>
        </p:nvSpPr>
        <p:spPr>
          <a:xfrm>
            <a:off x="714125" y="1034575"/>
            <a:ext cx="7716600" cy="33087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hlink"/>
              </a:buClr>
              <a:buSzPts val="1100"/>
              <a:buFont typeface="Wingdings" panose="05000000000000000000" pitchFamily="2" charset="2"/>
              <a:buChar char="v"/>
            </a:pPr>
            <a:r>
              <a:rPr lang="en-US" sz="1400" b="1" dirty="0">
                <a:solidFill>
                  <a:srgbClr val="002060"/>
                </a:solidFill>
                <a:latin typeface="Adobe Devanagari" panose="02040503050201020203" pitchFamily="18" charset="0"/>
                <a:cs typeface="Adobe Devanagari" panose="02040503050201020203" pitchFamily="18" charset="0"/>
              </a:rPr>
              <a:t>Description</a:t>
            </a:r>
            <a:r>
              <a:rPr lang="en-US" sz="1400" dirty="0">
                <a:solidFill>
                  <a:srgbClr val="002060"/>
                </a:solidFill>
                <a:latin typeface="Adobe Devanagari" panose="02040503050201020203" pitchFamily="18" charset="0"/>
                <a:cs typeface="Adobe Devanagari" panose="02040503050201020203" pitchFamily="18" charset="0"/>
              </a:rPr>
              <a:t> </a:t>
            </a:r>
          </a:p>
          <a:p>
            <a:pPr marL="285750" lvl="0" indent="-285750" algn="l" rtl="0">
              <a:spcBef>
                <a:spcPts val="0"/>
              </a:spcBef>
              <a:spcAft>
                <a:spcPts val="0"/>
              </a:spcAft>
              <a:buClr>
                <a:schemeClr val="hlink"/>
              </a:buClr>
              <a:buSzPts val="1100"/>
              <a:buFont typeface="Wingdings" panose="05000000000000000000" pitchFamily="2" charset="2"/>
              <a:buChar char="v"/>
            </a:pPr>
            <a:r>
              <a:rPr lang="en-US" sz="1400" b="1" dirty="0">
                <a:solidFill>
                  <a:srgbClr val="002060"/>
                </a:solidFill>
                <a:latin typeface="Adobe Devanagari" panose="02040503050201020203" pitchFamily="18" charset="0"/>
                <a:cs typeface="Adobe Devanagari" panose="02040503050201020203" pitchFamily="18" charset="0"/>
              </a:rPr>
              <a:t>The EPC model </a:t>
            </a:r>
          </a:p>
          <a:p>
            <a:pPr marL="285750" lvl="0" indent="-285750" algn="l" rtl="0">
              <a:spcBef>
                <a:spcPts val="0"/>
              </a:spcBef>
              <a:spcAft>
                <a:spcPts val="0"/>
              </a:spcAft>
              <a:buClr>
                <a:schemeClr val="hlink"/>
              </a:buClr>
              <a:buSzPts val="1100"/>
              <a:buFont typeface="Wingdings" panose="05000000000000000000" pitchFamily="2" charset="2"/>
              <a:buChar char="v"/>
            </a:pPr>
            <a:r>
              <a:rPr lang="en-US" sz="1400" b="1" dirty="0">
                <a:solidFill>
                  <a:srgbClr val="002060"/>
                </a:solidFill>
                <a:latin typeface="Adobe Devanagari" panose="02040503050201020203" pitchFamily="18" charset="0"/>
                <a:cs typeface="Adobe Devanagari" panose="02040503050201020203" pitchFamily="18" charset="0"/>
              </a:rPr>
              <a:t>Aris Model </a:t>
            </a:r>
          </a:p>
          <a:p>
            <a:pPr marL="285750" lvl="0" indent="-285750" algn="l" rtl="0">
              <a:spcBef>
                <a:spcPts val="0"/>
              </a:spcBef>
              <a:spcAft>
                <a:spcPts val="0"/>
              </a:spcAft>
              <a:buClr>
                <a:schemeClr val="hlink"/>
              </a:buClr>
              <a:buSzPts val="1100"/>
              <a:buFont typeface="Wingdings" panose="05000000000000000000" pitchFamily="2" charset="2"/>
              <a:buChar char="v"/>
            </a:pPr>
            <a:endParaRPr lang="en-US" sz="1400" dirty="0">
              <a:solidFill>
                <a:srgbClr val="002060"/>
              </a:solidFill>
              <a:latin typeface="Adobe Devanagari" panose="02040503050201020203" pitchFamily="18" charset="0"/>
              <a:cs typeface="Adobe Devanagari" panose="02040503050201020203" pitchFamily="18" charset="0"/>
            </a:endParaRPr>
          </a:p>
          <a:p>
            <a:pPr marL="285750" lvl="0" indent="-285750" algn="l" rtl="0">
              <a:spcBef>
                <a:spcPts val="0"/>
              </a:spcBef>
              <a:spcAft>
                <a:spcPts val="0"/>
              </a:spcAft>
              <a:buClr>
                <a:schemeClr val="hlink"/>
              </a:buClr>
              <a:buSzPts val="1100"/>
              <a:buFont typeface="Wingdings" panose="05000000000000000000" pitchFamily="2" charset="2"/>
              <a:buChar char="v"/>
            </a:pPr>
            <a:r>
              <a:rPr lang="en-US" sz="1400" b="1" dirty="0">
                <a:solidFill>
                  <a:srgbClr val="002060"/>
                </a:solidFill>
                <a:latin typeface="Adobe Devanagari" panose="02040503050201020203" pitchFamily="18" charset="0"/>
                <a:cs typeface="Adobe Devanagari" panose="02040503050201020203" pitchFamily="18" charset="0"/>
              </a:rPr>
              <a:t>The AS-IS BPMN model </a:t>
            </a:r>
          </a:p>
          <a:p>
            <a:pPr marL="285750" lvl="0" indent="-285750" algn="l" rtl="0">
              <a:spcBef>
                <a:spcPts val="0"/>
              </a:spcBef>
              <a:spcAft>
                <a:spcPts val="0"/>
              </a:spcAft>
              <a:buClr>
                <a:schemeClr val="hlink"/>
              </a:buClr>
              <a:buSzPts val="1100"/>
              <a:buFont typeface="Wingdings" panose="05000000000000000000" pitchFamily="2" charset="2"/>
              <a:buChar char="v"/>
            </a:pPr>
            <a:r>
              <a:rPr lang="en-US" sz="1400" b="1" dirty="0">
                <a:solidFill>
                  <a:srgbClr val="002060"/>
                </a:solidFill>
                <a:latin typeface="Adobe Devanagari" panose="02040503050201020203" pitchFamily="18" charset="0"/>
                <a:cs typeface="Adobe Devanagari" panose="02040503050201020203" pitchFamily="18" charset="0"/>
              </a:rPr>
              <a:t>Analysis of the AS-IS </a:t>
            </a:r>
          </a:p>
          <a:p>
            <a:pPr marL="285750" lvl="0" indent="-285750" algn="l" rtl="0">
              <a:spcBef>
                <a:spcPts val="0"/>
              </a:spcBef>
              <a:spcAft>
                <a:spcPts val="0"/>
              </a:spcAft>
              <a:buClr>
                <a:schemeClr val="hlink"/>
              </a:buClr>
              <a:buSzPts val="1100"/>
              <a:buFont typeface="Wingdings" panose="05000000000000000000" pitchFamily="2" charset="2"/>
              <a:buChar char="v"/>
            </a:pPr>
            <a:r>
              <a:rPr lang="en-US" sz="1400" b="1" dirty="0">
                <a:solidFill>
                  <a:srgbClr val="002060"/>
                </a:solidFill>
                <a:latin typeface="Adobe Devanagari" panose="02040503050201020203" pitchFamily="18" charset="0"/>
                <a:cs typeface="Adobe Devanagari" panose="02040503050201020203" pitchFamily="18" charset="0"/>
              </a:rPr>
              <a:t>Proposed changes to the AS-IS model: including resolved problems or made improvements </a:t>
            </a:r>
          </a:p>
          <a:p>
            <a:pPr marL="285750" lvl="0" indent="-285750" algn="l" rtl="0">
              <a:spcBef>
                <a:spcPts val="0"/>
              </a:spcBef>
              <a:spcAft>
                <a:spcPts val="0"/>
              </a:spcAft>
              <a:buClr>
                <a:schemeClr val="hlink"/>
              </a:buClr>
              <a:buSzPts val="1100"/>
              <a:buFont typeface="Wingdings" panose="05000000000000000000" pitchFamily="2" charset="2"/>
              <a:buChar char="v"/>
            </a:pPr>
            <a:r>
              <a:rPr lang="en-US" sz="1400" b="1" dirty="0">
                <a:solidFill>
                  <a:srgbClr val="002060"/>
                </a:solidFill>
                <a:latin typeface="Adobe Devanagari" panose="02040503050201020203" pitchFamily="18" charset="0"/>
                <a:cs typeface="Adobe Devanagari" panose="02040503050201020203" pitchFamily="18" charset="0"/>
              </a:rPr>
              <a:t>To-BE BPMN, showing the resolved and made process improvements.</a:t>
            </a:r>
            <a:endParaRPr sz="1400" b="1" dirty="0">
              <a:solidFill>
                <a:srgbClr val="002060"/>
              </a:solidFill>
              <a:latin typeface="Adobe Devanagari" panose="02040503050201020203" pitchFamily="18" charset="0"/>
              <a:cs typeface="Adobe Devanagari" panose="02040503050201020203" pitchFamily="18" charset="0"/>
            </a:endParaRPr>
          </a:p>
          <a:p>
            <a:pPr marL="0" lvl="0" indent="0" algn="l" rtl="0">
              <a:spcBef>
                <a:spcPts val="0"/>
              </a:spcBef>
              <a:spcAft>
                <a:spcPts val="0"/>
              </a:spcAft>
              <a:buNone/>
            </a:pPr>
            <a:endParaRPr dirty="0">
              <a:solidFill>
                <a:schemeClr val="dk2"/>
              </a:solidFill>
            </a:endParaRPr>
          </a:p>
        </p:txBody>
      </p:sp>
      <p:sp>
        <p:nvSpPr>
          <p:cNvPr id="317" name="Google Shape;317;p52"/>
          <p:cNvSpPr txBox="1"/>
          <p:nvPr/>
        </p:nvSpPr>
        <p:spPr>
          <a:xfrm>
            <a:off x="714125" y="4377650"/>
            <a:ext cx="7716600" cy="2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8FBD-15B5-486C-84B0-B93CC95D599A}"/>
              </a:ext>
            </a:extLst>
          </p:cNvPr>
          <p:cNvSpPr>
            <a:spLocks noGrp="1"/>
          </p:cNvSpPr>
          <p:nvPr>
            <p:ph type="title"/>
          </p:nvPr>
        </p:nvSpPr>
        <p:spPr>
          <a:xfrm>
            <a:off x="76171" y="1512111"/>
            <a:ext cx="4378871" cy="2714700"/>
          </a:xfrm>
        </p:spPr>
        <p:txBody>
          <a:bodyPr/>
          <a:lstStyle/>
          <a:p>
            <a:r>
              <a:rPr lang="en-US" sz="3200" dirty="0">
                <a:latin typeface="Adobe Devanagari" panose="02040503050201020203" pitchFamily="18" charset="0"/>
                <a:cs typeface="Adobe Devanagari" panose="02040503050201020203" pitchFamily="18" charset="0"/>
              </a:rPr>
              <a:t>3.2</a:t>
            </a:r>
            <a:br>
              <a:rPr lang="en-US" sz="3200" dirty="0">
                <a:latin typeface="Adobe Devanagari" panose="02040503050201020203" pitchFamily="18" charset="0"/>
                <a:cs typeface="Adobe Devanagari" panose="02040503050201020203" pitchFamily="18" charset="0"/>
              </a:rPr>
            </a:br>
            <a:r>
              <a:rPr lang="en-US" sz="3200" dirty="0">
                <a:latin typeface="Adobe Devanagari" panose="02040503050201020203" pitchFamily="18" charset="0"/>
                <a:cs typeface="Adobe Devanagari" panose="02040503050201020203" pitchFamily="18" charset="0"/>
              </a:rPr>
              <a:t>how the new TO-BE model addresses the identified inefficiencies?</a:t>
            </a:r>
            <a:endParaRPr lang="en-US" dirty="0"/>
          </a:p>
        </p:txBody>
      </p:sp>
      <p:pic>
        <p:nvPicPr>
          <p:cNvPr id="3" name="Google Shape;832;p71">
            <a:extLst>
              <a:ext uri="{FF2B5EF4-FFF2-40B4-BE49-F238E27FC236}">
                <a16:creationId xmlns:a16="http://schemas.microsoft.com/office/drawing/2014/main" id="{590B6EB0-C2C9-4966-BE06-BC154D609B92}"/>
              </a:ext>
            </a:extLst>
          </p:cNvPr>
          <p:cNvPicPr preferRelativeResize="0"/>
          <p:nvPr/>
        </p:nvPicPr>
        <p:blipFill rotWithShape="1">
          <a:blip r:embed="rId2">
            <a:alphaModFix/>
          </a:blip>
          <a:srcRect l="33263" r="8835" b="13013"/>
          <a:stretch/>
        </p:blipFill>
        <p:spPr>
          <a:xfrm>
            <a:off x="6086429" y="1077000"/>
            <a:ext cx="2981400" cy="2989500"/>
          </a:xfrm>
          <a:prstGeom prst="ellipse">
            <a:avLst/>
          </a:prstGeom>
          <a:noFill/>
          <a:ln>
            <a:noFill/>
          </a:ln>
        </p:spPr>
      </p:pic>
      <p:sp>
        <p:nvSpPr>
          <p:cNvPr id="4" name="Google Shape;562;p67">
            <a:extLst>
              <a:ext uri="{FF2B5EF4-FFF2-40B4-BE49-F238E27FC236}">
                <a16:creationId xmlns:a16="http://schemas.microsoft.com/office/drawing/2014/main" id="{8942047E-37DD-402C-95E6-23698A192F24}"/>
              </a:ext>
            </a:extLst>
          </p:cNvPr>
          <p:cNvSpPr/>
          <p:nvPr/>
        </p:nvSpPr>
        <p:spPr>
          <a:xfrm>
            <a:off x="4856729" y="2702250"/>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466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8591C-DA89-4DFA-9179-DB065B197D04}"/>
              </a:ext>
            </a:extLst>
          </p:cNvPr>
          <p:cNvSpPr txBox="1"/>
          <p:nvPr/>
        </p:nvSpPr>
        <p:spPr>
          <a:xfrm>
            <a:off x="1090058" y="408892"/>
            <a:ext cx="6645349" cy="5139869"/>
          </a:xfrm>
          <a:prstGeom prst="rect">
            <a:avLst/>
          </a:prstGeom>
          <a:noFill/>
        </p:spPr>
        <p:txBody>
          <a:bodyPr wrap="square" rtlCol="0">
            <a:spAutoFit/>
          </a:bodyPr>
          <a:lstStyle/>
          <a:p>
            <a:r>
              <a:rPr lang="en-US" sz="1200" b="0" i="0" dirty="0">
                <a:solidFill>
                  <a:srgbClr val="050505"/>
                </a:solidFill>
                <a:effectLst/>
                <a:latin typeface="Adobe Devanagari" panose="02040503050201020203" pitchFamily="18" charset="0"/>
                <a:cs typeface="Adobe Devanagari" panose="02040503050201020203" pitchFamily="18" charset="0"/>
              </a:rPr>
              <a:t>Major cause of bottlenecks, the patient check-in processes influence the efficiency of the patient flow. Before even seeing the doc, patients may arrive late or get held up filling out forms with front office staff. So, when a patient calls to schedule an appointment, the secretary will verify their insurance information over the phone instead of when they check in to their visit. Or a better solution is to use a secure online portal where patients can fill out required forms ahead of time. forms will be simple and focused to help patients complete them quicker. Forms will include questions about the patient’s medical history and general information, it will also include a precise description of the directions to the clinic’s address, this will cut down on new patients arriving late or not arriving at all because they got lost trying to find the clinic. After seeing the doctor, patients may need to schedule a follow up visit, diagnostic testing, and/or be referred to another doctor or the hospital for special care. Simplifying these processes not only frees up staff time and facilitates necessary care, it enables patients to check in easier and leave quicker. Using a different counter to check patients out so they don’t have to wait on patients checking in. When a follow up or referral visit has been recommended, patients can go to the clinic’s page or software to schedule the appointment in an empty spot and choose the reason of the appointment. When the patient arrives at the clinic, the receptionist will check if they paid their bill, if they didn’t they will have to pay before seeing the doctor. The receptionist will then check if the patient has a reserved appointment, if they don’t, the receptionist will send them to the doctor office only if it’s an emergency. if not, the receptionist will check if there are no appointments scheduled at the time of their arrival, so if there is an empty slot the patient will be sent to the doctor’s office, but if there was no empty slots the receptionist will schedule an appointment for another time and will inform the patient, or the patient can schedule one themselves using the clinic website. If the patient does not show up or is late for their appointment, the receptionist will wait 5 minutes before calling them to make sure if they will be coming or not, if not their appointment will be canceled and will be scheduled for another time. If they will be coming, they have another 5 minutes if they do not show up their appointment will be canceled and will be scheduled for another time. When the patient arrives at the doctor’s office, the doctor will do some tests and give a diagnosis, and if a surgery is needed the patient will be sent to the hospital, if medicine is needed the doctor will give a prescription. Then if a follow up is needed another appointment will be scheduled.</a:t>
            </a:r>
            <a:endParaRPr lang="en-US" sz="1200" dirty="0">
              <a:latin typeface="Adobe Devanagari" panose="02040503050201020203" pitchFamily="18" charset="0"/>
              <a:cs typeface="Adobe Devanagari" panose="02040503050201020203" pitchFamily="18" charset="0"/>
            </a:endParaRPr>
          </a:p>
          <a:p>
            <a:endParaRPr lang="en-US" sz="1400" dirty="0">
              <a:latin typeface="Adobe Devanagari" panose="02040503050201020203" pitchFamily="18" charset="0"/>
              <a:cs typeface="Adobe Devanagari" panose="02040503050201020203" pitchFamily="18" charset="0"/>
            </a:endParaRPr>
          </a:p>
          <a:p>
            <a:endParaRPr lang="en-US" dirty="0"/>
          </a:p>
        </p:txBody>
      </p:sp>
    </p:spTree>
    <p:extLst>
      <p:ext uri="{BB962C8B-B14F-4D97-AF65-F5344CB8AC3E}">
        <p14:creationId xmlns:p14="http://schemas.microsoft.com/office/powerpoint/2010/main" val="2341314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59"/>
        <p:cNvGrpSpPr/>
        <p:nvPr/>
      </p:nvGrpSpPr>
      <p:grpSpPr>
        <a:xfrm>
          <a:off x="0" y="0"/>
          <a:ext cx="0" cy="0"/>
          <a:chOff x="0" y="0"/>
          <a:chExt cx="0" cy="0"/>
        </a:xfrm>
      </p:grpSpPr>
      <p:sp>
        <p:nvSpPr>
          <p:cNvPr id="560" name="Google Shape;560;p67"/>
          <p:cNvSpPr txBox="1">
            <a:spLocks noGrp="1"/>
          </p:cNvSpPr>
          <p:nvPr>
            <p:ph type="title"/>
          </p:nvPr>
        </p:nvSpPr>
        <p:spPr>
          <a:xfrm>
            <a:off x="233916" y="1129339"/>
            <a:ext cx="3538109" cy="3474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Adobe Devanagari" panose="02040503050201020203" pitchFamily="18" charset="0"/>
                <a:cs typeface="Adobe Devanagari" panose="02040503050201020203" pitchFamily="18" charset="0"/>
              </a:rPr>
              <a:t>3.3</a:t>
            </a:r>
            <a:br>
              <a:rPr lang="en-US" sz="2400" dirty="0">
                <a:latin typeface="Adobe Devanagari" panose="02040503050201020203" pitchFamily="18" charset="0"/>
                <a:cs typeface="Adobe Devanagari" panose="02040503050201020203" pitchFamily="18" charset="0"/>
              </a:rPr>
            </a:br>
            <a:r>
              <a:rPr lang="en-US" sz="2400" dirty="0">
                <a:latin typeface="Adobe Devanagari" panose="02040503050201020203" pitchFamily="18" charset="0"/>
                <a:cs typeface="Adobe Devanagari" panose="02040503050201020203" pitchFamily="18" charset="0"/>
              </a:rPr>
              <a:t>Analyse the “TO-BE” model, using the scalability of the model testing using what-if scenarios.</a:t>
            </a:r>
            <a:endParaRPr sz="2400" dirty="0">
              <a:solidFill>
                <a:schemeClr val="accent1">
                  <a:lumMod val="20000"/>
                  <a:lumOff val="80000"/>
                </a:schemeClr>
              </a:solidFill>
              <a:latin typeface="Adobe Devanagari" panose="02040503050201020203" pitchFamily="18" charset="0"/>
              <a:cs typeface="Adobe Devanagari" panose="02040503050201020203" pitchFamily="18" charset="0"/>
            </a:endParaRPr>
          </a:p>
        </p:txBody>
      </p:sp>
      <p:sp>
        <p:nvSpPr>
          <p:cNvPr id="562" name="Google Shape;562;p67"/>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7"/>
          <p:cNvSpPr/>
          <p:nvPr/>
        </p:nvSpPr>
        <p:spPr>
          <a:xfrm>
            <a:off x="3504225" y="1981800"/>
            <a:ext cx="1153500" cy="11799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954;p76">
            <a:extLst>
              <a:ext uri="{FF2B5EF4-FFF2-40B4-BE49-F238E27FC236}">
                <a16:creationId xmlns:a16="http://schemas.microsoft.com/office/drawing/2014/main" id="{EF4D9D8E-2BF0-4CCA-977F-52F1BEA54CC1}"/>
              </a:ext>
            </a:extLst>
          </p:cNvPr>
          <p:cNvPicPr preferRelativeResize="0"/>
          <p:nvPr/>
        </p:nvPicPr>
        <p:blipFill rotWithShape="1">
          <a:blip r:embed="rId3">
            <a:alphaModFix/>
          </a:blip>
          <a:srcRect b="21488"/>
          <a:stretch/>
        </p:blipFill>
        <p:spPr>
          <a:xfrm>
            <a:off x="5210100" y="692055"/>
            <a:ext cx="3933900" cy="4038300"/>
          </a:xfrm>
          <a:prstGeom prst="ellipse">
            <a:avLst/>
          </a:prstGeom>
          <a:noFill/>
          <a:ln>
            <a:noFill/>
          </a:ln>
        </p:spPr>
      </p:pic>
    </p:spTree>
    <p:extLst>
      <p:ext uri="{BB962C8B-B14F-4D97-AF65-F5344CB8AC3E}">
        <p14:creationId xmlns:p14="http://schemas.microsoft.com/office/powerpoint/2010/main" val="2234375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DCFE0-52FD-47B3-BC0E-A08C350A3373}"/>
              </a:ext>
            </a:extLst>
          </p:cNvPr>
          <p:cNvSpPr txBox="1"/>
          <p:nvPr/>
        </p:nvSpPr>
        <p:spPr>
          <a:xfrm>
            <a:off x="508369" y="1039332"/>
            <a:ext cx="7432158" cy="2708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052249"/>
              </a:solidFill>
              <a:effectLst/>
              <a:uLnTx/>
              <a:uFillTx/>
              <a:latin typeface="Comic Sans MS" panose="030F0702030302020204" pitchFamily="66" charset="0"/>
              <a:cs typeface="Adobe Devanagari" panose="02040503050201020203"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52249"/>
                </a:solidFill>
                <a:effectLst/>
                <a:uLnTx/>
                <a:uFillTx/>
                <a:latin typeface="Comic Sans MS" panose="030F0702030302020204" pitchFamily="66" charset="0"/>
                <a:cs typeface="Adobe Devanagari" panose="02040503050201020203" pitchFamily="18" charset="0"/>
                <a:sym typeface="Arial"/>
              </a:rPr>
              <a:t>What if a large number of patients arrived and the number of patients that the doctor can treat was only  10-15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052249"/>
              </a:solidFill>
              <a:effectLst/>
              <a:uLnTx/>
              <a:uFillTx/>
              <a:latin typeface="Comic Sans MS" panose="030F0702030302020204" pitchFamily="66" charset="0"/>
              <a:cs typeface="Adobe Devanagari" panose="02040503050201020203"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052249"/>
              </a:solidFill>
              <a:effectLst/>
              <a:uLnTx/>
              <a:uFillTx/>
              <a:latin typeface="Comic Sans MS" panose="030F0702030302020204" pitchFamily="66" charset="0"/>
              <a:cs typeface="Adobe Devanagari" panose="02040503050201020203" pitchFamily="18" charset="0"/>
              <a:sym typeface="Arial"/>
            </a:endParaRPr>
          </a:p>
          <a:p>
            <a:r>
              <a:rPr lang="en-US" sz="1800" dirty="0">
                <a:solidFill>
                  <a:schemeClr val="tx2"/>
                </a:solidFill>
                <a:latin typeface="Adobe Devanagari"/>
              </a:rPr>
              <a:t>Solution: the time slots on the website are distributed or allocated in a way that fits the doctor’s ability to see or treat patients in a day, so if the number of patients exceeds the maximum number of patients he could see in a day the patient can’t really schedule an appointment or see the doctor in this day and will have to reschedule to another time.</a:t>
            </a:r>
          </a:p>
        </p:txBody>
      </p:sp>
    </p:spTree>
    <p:extLst>
      <p:ext uri="{BB962C8B-B14F-4D97-AF65-F5344CB8AC3E}">
        <p14:creationId xmlns:p14="http://schemas.microsoft.com/office/powerpoint/2010/main" val="3807175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E15667-0E1C-408A-9CDB-DB446E111405}"/>
              </a:ext>
            </a:extLst>
          </p:cNvPr>
          <p:cNvSpPr txBox="1"/>
          <p:nvPr/>
        </p:nvSpPr>
        <p:spPr>
          <a:xfrm>
            <a:off x="303028" y="1198822"/>
            <a:ext cx="8016949" cy="3785652"/>
          </a:xfrm>
          <a:prstGeom prst="rect">
            <a:avLst/>
          </a:prstGeom>
          <a:noFill/>
        </p:spPr>
        <p:txBody>
          <a:bodyPr wrap="square" rtlCol="0">
            <a:spAutoFit/>
          </a:bodyPr>
          <a:lstStyle/>
          <a:p>
            <a:r>
              <a:rPr lang="en-US" sz="1400" b="1" dirty="0">
                <a:solidFill>
                  <a:schemeClr val="bg2"/>
                </a:solidFill>
                <a:latin typeface="Comic Sans MS" pitchFamily="66" charset="0"/>
              </a:rPr>
              <a:t>What if the patient is late to their appointment or didn’t show up?</a:t>
            </a:r>
            <a:br>
              <a:rPr lang="en-US" sz="1100" dirty="0">
                <a:solidFill>
                  <a:schemeClr val="bg2"/>
                </a:solidFill>
                <a:latin typeface="Adobe Devanagari" panose="02040503050201020203" pitchFamily="18" charset="0"/>
                <a:cs typeface="Adobe Devanagari" panose="02040503050201020203" pitchFamily="18" charset="0"/>
              </a:rPr>
            </a:br>
            <a:endParaRPr lang="en-US" sz="1800" b="1" dirty="0">
              <a:latin typeface="Adobe Devanagari" panose="02040503050201020203" pitchFamily="18" charset="0"/>
              <a:cs typeface="Adobe Devanagari" panose="02040503050201020203" pitchFamily="18" charset="0"/>
            </a:endParaRPr>
          </a:p>
          <a:p>
            <a:r>
              <a:rPr lang="en-US" sz="1800" dirty="0">
                <a:solidFill>
                  <a:schemeClr val="tx2"/>
                </a:solidFill>
                <a:latin typeface="Adobe Devanagari"/>
              </a:rPr>
              <a:t>This will cause a delay for all the other patients and will get the clinic behind schedule, it is also cost and time ineffective to call the all the patients and inform them about the delay or the possible cancellation of their appointments, which will leave the patient frustrated or unsatisfied. Solution: a message will be sent to patients 2 hours before their appointment to remind them, and if the patient is more than 5 minutes late to their appointment the receptionist will call the patient to see if they will still make it to the clinic, if not their appointment will be canceled and rescheduled for another time, if they will they have 5 more minutes if they don’t show up same thing will happen as mentioned before. And if the patient doesn’t answer the call the appointment will be also canceled and rescheduled</a:t>
            </a:r>
            <a:r>
              <a:rPr lang="en-US" sz="1800" b="1" dirty="0">
                <a:solidFill>
                  <a:schemeClr val="tx2"/>
                </a:solidFill>
                <a:latin typeface="Adobe Devanagari"/>
                <a:cs typeface="Adobe Devanagari" panose="02040503050201020203" pitchFamily="18" charset="0"/>
              </a:rPr>
              <a:t>.</a:t>
            </a:r>
          </a:p>
          <a:p>
            <a:endParaRPr lang="en-US" dirty="0"/>
          </a:p>
          <a:p>
            <a:endParaRPr lang="en-US" dirty="0"/>
          </a:p>
        </p:txBody>
      </p:sp>
    </p:spTree>
    <p:extLst>
      <p:ext uri="{BB962C8B-B14F-4D97-AF65-F5344CB8AC3E}">
        <p14:creationId xmlns:p14="http://schemas.microsoft.com/office/powerpoint/2010/main" val="3084155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923C8A-770B-4D59-B897-A1A93CDFA8ED}"/>
              </a:ext>
            </a:extLst>
          </p:cNvPr>
          <p:cNvSpPr txBox="1"/>
          <p:nvPr/>
        </p:nvSpPr>
        <p:spPr>
          <a:xfrm>
            <a:off x="656560" y="732539"/>
            <a:ext cx="7634177" cy="5447645"/>
          </a:xfrm>
          <a:prstGeom prst="rect">
            <a:avLst/>
          </a:prstGeom>
          <a:noFill/>
        </p:spPr>
        <p:txBody>
          <a:bodyPr wrap="square" rtlCol="0">
            <a:spAutoFit/>
          </a:bodyPr>
          <a:lstStyle/>
          <a:p>
            <a:r>
              <a:rPr lang="en-US" sz="1600" b="1" dirty="0">
                <a:solidFill>
                  <a:schemeClr val="bg2"/>
                </a:solidFill>
                <a:latin typeface="Comic Sans MS" panose="030F0702030302020204" pitchFamily="66" charset="0"/>
                <a:ea typeface="Microsoft Himalaya" panose="01010100010101010101" pitchFamily="2" charset="0"/>
                <a:cs typeface="Adobe Devanagari" panose="02040503050201020203" pitchFamily="18" charset="0"/>
              </a:rPr>
              <a:t>What if </a:t>
            </a:r>
            <a:r>
              <a:rPr lang="en-US" sz="1600" b="1" dirty="0">
                <a:solidFill>
                  <a:schemeClr val="bg2"/>
                </a:solidFill>
                <a:effectLst/>
                <a:latin typeface="Comic Sans MS" panose="030F0702030302020204" pitchFamily="66" charset="0"/>
                <a:ea typeface="Microsoft Himalaya" panose="01010100010101010101" pitchFamily="2" charset="0"/>
                <a:cs typeface="Adobe Devanagari" panose="02040503050201020203" pitchFamily="18" charset="0"/>
              </a:rPr>
              <a:t>Patient comes with no appointment?</a:t>
            </a:r>
          </a:p>
          <a:p>
            <a:endParaRPr lang="en-US" sz="1600" b="1" dirty="0">
              <a:solidFill>
                <a:schemeClr val="bg2"/>
              </a:solidFill>
              <a:effectLst/>
              <a:latin typeface="Comic Sans MS" panose="030F0702030302020204" pitchFamily="66" charset="0"/>
              <a:ea typeface="Microsoft Himalaya" panose="01010100010101010101" pitchFamily="2" charset="0"/>
              <a:cs typeface="Adobe Devanagari" panose="02040503050201020203" pitchFamily="18" charset="0"/>
            </a:endParaRPr>
          </a:p>
          <a:p>
            <a:r>
              <a:rPr lang="en-US" sz="1600" dirty="0">
                <a:solidFill>
                  <a:srgbClr val="C00000"/>
                </a:solidFill>
                <a:latin typeface="Adobe Devanagari"/>
              </a:rPr>
              <a:t>Solution</a:t>
            </a:r>
            <a:r>
              <a:rPr lang="en-US" sz="1600" dirty="0">
                <a:solidFill>
                  <a:schemeClr val="tx2"/>
                </a:solidFill>
                <a:latin typeface="Adobe Devanagari"/>
              </a:rPr>
              <a:t>: if it’s an emergency , and it messes up the clinic's schedule then the receptionist will delay appointments and  send all patients a message informing them about the delay, then the  patient will be sent to the doctor, otherwise the receptionist will look for empty slots at the time of his arrival if there are any, the patient will be sent to the doctor’s office, if not an appointment will schedule for another time.</a:t>
            </a:r>
            <a:endParaRPr lang="en-US" sz="1600" b="1" dirty="0">
              <a:solidFill>
                <a:schemeClr val="tx2"/>
              </a:solidFill>
              <a:latin typeface="Adobe Devanagari"/>
              <a:cs typeface="Adobe Devanagari" panose="02040503050201020203" pitchFamily="18" charset="0"/>
            </a:endParaRPr>
          </a:p>
          <a:p>
            <a:endParaRPr lang="en-US" sz="1600" b="1" dirty="0">
              <a:solidFill>
                <a:schemeClr val="accent5"/>
              </a:solidFill>
              <a:latin typeface="Adobe Devanagari" panose="02040503050201020203" pitchFamily="18" charset="0"/>
              <a:cs typeface="Adobe Devanagari" panose="02040503050201020203" pitchFamily="18" charset="0"/>
            </a:endParaRPr>
          </a:p>
          <a:p>
            <a:endParaRPr lang="en-US" dirty="0"/>
          </a:p>
          <a:p>
            <a:r>
              <a:rPr lang="en-US" sz="1600" b="1" dirty="0">
                <a:solidFill>
                  <a:schemeClr val="bg2"/>
                </a:solidFill>
                <a:effectLst/>
                <a:latin typeface="Comic Sans MS" panose="030F0702030302020204" pitchFamily="66" charset="0"/>
                <a:ea typeface="Microsoft Himalaya" panose="01010100010101010101" pitchFamily="2" charset="0"/>
                <a:cs typeface="Adobe Devanagari" panose="02040503050201020203" pitchFamily="18" charset="0"/>
              </a:rPr>
              <a:t>What if doctor absent ?</a:t>
            </a:r>
          </a:p>
          <a:p>
            <a:r>
              <a:rPr lang="en-US" sz="1600" b="1" dirty="0">
                <a:solidFill>
                  <a:schemeClr val="bg2"/>
                </a:solidFill>
                <a:effectLst/>
                <a:latin typeface="Comic Sans MS" panose="030F0702030302020204" pitchFamily="66" charset="0"/>
                <a:ea typeface="Microsoft Himalaya" panose="01010100010101010101" pitchFamily="2" charset="0"/>
                <a:cs typeface="Adobe Devanagari" panose="02040503050201020203" pitchFamily="18" charset="0"/>
              </a:rPr>
              <a:t> </a:t>
            </a:r>
          </a:p>
          <a:p>
            <a:r>
              <a:rPr lang="en-US" sz="1600" b="1" dirty="0">
                <a:solidFill>
                  <a:schemeClr val="tx2"/>
                </a:solidFill>
                <a:latin typeface="Adobe Devanagari"/>
              </a:rPr>
              <a:t>This will miss up the schedule and leave patients unsatisfied. Solution: patients will be notified before their appointments via SMS so they won’t come to the clinic for nothing, and all appointments will be canceled and rescheduled for another appropriate time.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24810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F000B7-49E6-4951-862F-0A00874720AE}"/>
              </a:ext>
            </a:extLst>
          </p:cNvPr>
          <p:cNvSpPr>
            <a:spLocks noGrp="1"/>
          </p:cNvSpPr>
          <p:nvPr>
            <p:ph type="body" idx="1"/>
          </p:nvPr>
        </p:nvSpPr>
        <p:spPr>
          <a:xfrm>
            <a:off x="304550" y="999525"/>
            <a:ext cx="7716600" cy="1851500"/>
          </a:xfrm>
        </p:spPr>
        <p:txBody>
          <a:bodyPr/>
          <a:lstStyle/>
          <a:p>
            <a:pPr marL="165100" indent="0">
              <a:buNone/>
            </a:pPr>
            <a:r>
              <a:rPr lang="en-US" sz="1600" dirty="0">
                <a:latin typeface="Adobe Devanagari" panose="02040503050201020203" pitchFamily="18" charset="0"/>
                <a:cs typeface="Adobe Devanagari" panose="02040503050201020203" pitchFamily="18" charset="0"/>
              </a:rPr>
              <a:t>they have 2 days to cancel their appointment before the deadline. After that they will be fined. </a:t>
            </a:r>
          </a:p>
          <a:p>
            <a:pPr marL="165100" indent="0">
              <a:buNone/>
            </a:pPr>
            <a:endParaRPr lang="en-US" dirty="0"/>
          </a:p>
          <a:p>
            <a:pPr marL="165100" indent="0">
              <a:buNone/>
            </a:pPr>
            <a:endParaRPr lang="en-US" dirty="0"/>
          </a:p>
        </p:txBody>
      </p:sp>
      <p:sp>
        <p:nvSpPr>
          <p:cNvPr id="3" name="Title 2">
            <a:extLst>
              <a:ext uri="{FF2B5EF4-FFF2-40B4-BE49-F238E27FC236}">
                <a16:creationId xmlns:a16="http://schemas.microsoft.com/office/drawing/2014/main" id="{D1E1C7E3-21A9-4CBE-8113-3908A23F8155}"/>
              </a:ext>
            </a:extLst>
          </p:cNvPr>
          <p:cNvSpPr>
            <a:spLocks noGrp="1"/>
          </p:cNvSpPr>
          <p:nvPr>
            <p:ph type="title"/>
          </p:nvPr>
        </p:nvSpPr>
        <p:spPr>
          <a:xfrm>
            <a:off x="1047500" y="816675"/>
            <a:ext cx="5786700" cy="365700"/>
          </a:xfrm>
        </p:spPr>
        <p:txBody>
          <a:bodyPr/>
          <a:lstStyle/>
          <a:p>
            <a:r>
              <a:rPr lang="en-US" sz="1600" b="1" dirty="0">
                <a:solidFill>
                  <a:schemeClr val="bg2"/>
                </a:solidFill>
                <a:effectLst/>
                <a:latin typeface="Comic Sans MS" panose="030F0702030302020204" pitchFamily="66" charset="0"/>
                <a:ea typeface="Microsoft Himalaya" panose="01010100010101010101" pitchFamily="2" charset="0"/>
                <a:cs typeface="Adobe Devanagari" panose="02040503050201020203" pitchFamily="18" charset="0"/>
              </a:rPr>
              <a:t>What if patient wants to cancel their appointment ?</a:t>
            </a:r>
            <a:br>
              <a:rPr lang="en-US" sz="1600" b="1" dirty="0">
                <a:solidFill>
                  <a:srgbClr val="C00000"/>
                </a:solidFill>
                <a:effectLst/>
                <a:latin typeface="Comic Sans MS" panose="030F0702030302020204" pitchFamily="66" charset="0"/>
                <a:ea typeface="Microsoft Himalaya" panose="01010100010101010101" pitchFamily="2" charset="0"/>
                <a:cs typeface="Adobe Devanagari" panose="02040503050201020203" pitchFamily="18" charset="0"/>
              </a:rPr>
            </a:br>
            <a:endParaRPr lang="en-US" sz="1600" dirty="0">
              <a:latin typeface="Comic Sans MS" panose="030F0702030302020204" pitchFamily="66" charset="0"/>
            </a:endParaRPr>
          </a:p>
        </p:txBody>
      </p:sp>
    </p:spTree>
    <p:extLst>
      <p:ext uri="{BB962C8B-B14F-4D97-AF65-F5344CB8AC3E}">
        <p14:creationId xmlns:p14="http://schemas.microsoft.com/office/powerpoint/2010/main" val="2787828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2D69C-9FBC-414F-850E-5C6489F31CD0}"/>
              </a:ext>
            </a:extLst>
          </p:cNvPr>
          <p:cNvSpPr txBox="1"/>
          <p:nvPr/>
        </p:nvSpPr>
        <p:spPr>
          <a:xfrm>
            <a:off x="242147" y="589376"/>
            <a:ext cx="2609850" cy="523220"/>
          </a:xfrm>
          <a:prstGeom prst="rect">
            <a:avLst/>
          </a:prstGeom>
          <a:noFill/>
        </p:spPr>
        <p:txBody>
          <a:bodyPr wrap="square" rtlCol="0">
            <a:spAutoFit/>
          </a:bodyPr>
          <a:lstStyle/>
          <a:p>
            <a:r>
              <a:rPr lang="en-US" sz="2800" b="1" dirty="0">
                <a:solidFill>
                  <a:schemeClr val="bg2"/>
                </a:solidFill>
                <a:latin typeface="Edwardian Script ITC" panose="030303020407070D0804" pitchFamily="66" charset="0"/>
                <a:cs typeface="Adobe Devanagari" panose="02040503050201020203" pitchFamily="18" charset="0"/>
              </a:rPr>
              <a:t>Group Members :</a:t>
            </a:r>
          </a:p>
        </p:txBody>
      </p:sp>
      <p:pic>
        <p:nvPicPr>
          <p:cNvPr id="5" name="Picture 4">
            <a:extLst>
              <a:ext uri="{FF2B5EF4-FFF2-40B4-BE49-F238E27FC236}">
                <a16:creationId xmlns:a16="http://schemas.microsoft.com/office/drawing/2014/main" id="{0BC7FAED-943B-4A86-9EFC-B9C987064B3D}"/>
              </a:ext>
            </a:extLst>
          </p:cNvPr>
          <p:cNvPicPr>
            <a:picLocks noChangeAspect="1"/>
          </p:cNvPicPr>
          <p:nvPr/>
        </p:nvPicPr>
        <p:blipFill>
          <a:blip r:embed="rId3"/>
          <a:stretch>
            <a:fillRect/>
          </a:stretch>
        </p:blipFill>
        <p:spPr>
          <a:xfrm>
            <a:off x="100014" y="1457327"/>
            <a:ext cx="1437767" cy="1611753"/>
          </a:xfrm>
          <a:prstGeom prst="rect">
            <a:avLst/>
          </a:prstGeom>
        </p:spPr>
      </p:pic>
      <p:pic>
        <p:nvPicPr>
          <p:cNvPr id="7" name="Picture 6">
            <a:extLst>
              <a:ext uri="{FF2B5EF4-FFF2-40B4-BE49-F238E27FC236}">
                <a16:creationId xmlns:a16="http://schemas.microsoft.com/office/drawing/2014/main" id="{9FAC5645-509B-46A8-A355-442ED7651BFB}"/>
              </a:ext>
            </a:extLst>
          </p:cNvPr>
          <p:cNvPicPr>
            <a:picLocks noChangeAspect="1"/>
          </p:cNvPicPr>
          <p:nvPr/>
        </p:nvPicPr>
        <p:blipFill>
          <a:blip r:embed="rId4"/>
          <a:stretch>
            <a:fillRect/>
          </a:stretch>
        </p:blipFill>
        <p:spPr>
          <a:xfrm>
            <a:off x="1594324" y="1457327"/>
            <a:ext cx="1416166" cy="1611753"/>
          </a:xfrm>
          <a:prstGeom prst="rect">
            <a:avLst/>
          </a:prstGeom>
        </p:spPr>
      </p:pic>
      <p:pic>
        <p:nvPicPr>
          <p:cNvPr id="9" name="Picture 8">
            <a:extLst>
              <a:ext uri="{FF2B5EF4-FFF2-40B4-BE49-F238E27FC236}">
                <a16:creationId xmlns:a16="http://schemas.microsoft.com/office/drawing/2014/main" id="{5BB36D5A-07A2-4673-9201-182A0C5C1945}"/>
              </a:ext>
            </a:extLst>
          </p:cNvPr>
          <p:cNvPicPr>
            <a:picLocks noChangeAspect="1"/>
          </p:cNvPicPr>
          <p:nvPr/>
        </p:nvPicPr>
        <p:blipFill>
          <a:blip r:embed="rId5"/>
          <a:stretch>
            <a:fillRect/>
          </a:stretch>
        </p:blipFill>
        <p:spPr>
          <a:xfrm>
            <a:off x="3067033" y="1475304"/>
            <a:ext cx="1416166" cy="1575798"/>
          </a:xfrm>
          <a:prstGeom prst="rect">
            <a:avLst/>
          </a:prstGeom>
        </p:spPr>
      </p:pic>
      <p:pic>
        <p:nvPicPr>
          <p:cNvPr id="11" name="Picture 10">
            <a:extLst>
              <a:ext uri="{FF2B5EF4-FFF2-40B4-BE49-F238E27FC236}">
                <a16:creationId xmlns:a16="http://schemas.microsoft.com/office/drawing/2014/main" id="{12CA7483-9F1C-4AF7-9247-E81D824B6923}"/>
              </a:ext>
            </a:extLst>
          </p:cNvPr>
          <p:cNvPicPr>
            <a:picLocks noChangeAspect="1"/>
          </p:cNvPicPr>
          <p:nvPr/>
        </p:nvPicPr>
        <p:blipFill>
          <a:blip r:embed="rId6"/>
          <a:stretch>
            <a:fillRect/>
          </a:stretch>
        </p:blipFill>
        <p:spPr>
          <a:xfrm>
            <a:off x="4572000" y="1475304"/>
            <a:ext cx="1322674" cy="1575798"/>
          </a:xfrm>
          <a:prstGeom prst="rect">
            <a:avLst/>
          </a:prstGeom>
        </p:spPr>
      </p:pic>
      <p:pic>
        <p:nvPicPr>
          <p:cNvPr id="15" name="Picture 14">
            <a:extLst>
              <a:ext uri="{FF2B5EF4-FFF2-40B4-BE49-F238E27FC236}">
                <a16:creationId xmlns:a16="http://schemas.microsoft.com/office/drawing/2014/main" id="{BE481CA2-A734-46CF-9268-F80C5E886DBA}"/>
              </a:ext>
            </a:extLst>
          </p:cNvPr>
          <p:cNvPicPr>
            <a:picLocks noChangeAspect="1"/>
          </p:cNvPicPr>
          <p:nvPr/>
        </p:nvPicPr>
        <p:blipFill>
          <a:blip r:embed="rId7"/>
          <a:stretch>
            <a:fillRect/>
          </a:stretch>
        </p:blipFill>
        <p:spPr>
          <a:xfrm>
            <a:off x="5983475" y="1439348"/>
            <a:ext cx="1322674" cy="1611754"/>
          </a:xfrm>
          <a:prstGeom prst="rect">
            <a:avLst/>
          </a:prstGeom>
        </p:spPr>
      </p:pic>
      <p:pic>
        <p:nvPicPr>
          <p:cNvPr id="17" name="Picture 16">
            <a:extLst>
              <a:ext uri="{FF2B5EF4-FFF2-40B4-BE49-F238E27FC236}">
                <a16:creationId xmlns:a16="http://schemas.microsoft.com/office/drawing/2014/main" id="{282C4DA0-5564-4C60-BE7B-4F81FD514747}"/>
              </a:ext>
            </a:extLst>
          </p:cNvPr>
          <p:cNvPicPr>
            <a:picLocks noChangeAspect="1"/>
          </p:cNvPicPr>
          <p:nvPr/>
        </p:nvPicPr>
        <p:blipFill>
          <a:blip r:embed="rId8"/>
          <a:stretch>
            <a:fillRect/>
          </a:stretch>
        </p:blipFill>
        <p:spPr>
          <a:xfrm>
            <a:off x="7394950" y="1439348"/>
            <a:ext cx="1575799" cy="1575799"/>
          </a:xfrm>
          <a:prstGeom prst="rect">
            <a:avLst/>
          </a:prstGeom>
        </p:spPr>
      </p:pic>
      <p:sp>
        <p:nvSpPr>
          <p:cNvPr id="18" name="Google Shape;563;p67">
            <a:extLst>
              <a:ext uri="{FF2B5EF4-FFF2-40B4-BE49-F238E27FC236}">
                <a16:creationId xmlns:a16="http://schemas.microsoft.com/office/drawing/2014/main" id="{A2C42E24-9AE1-4307-9276-A71F7AD2CED1}"/>
              </a:ext>
            </a:extLst>
          </p:cNvPr>
          <p:cNvSpPr/>
          <p:nvPr/>
        </p:nvSpPr>
        <p:spPr>
          <a:xfrm>
            <a:off x="8007900" y="-190975"/>
            <a:ext cx="1488525" cy="1381242"/>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3;p67">
            <a:extLst>
              <a:ext uri="{FF2B5EF4-FFF2-40B4-BE49-F238E27FC236}">
                <a16:creationId xmlns:a16="http://schemas.microsoft.com/office/drawing/2014/main" id="{F486E001-285D-4A14-AC9C-A4F215F46D9A}"/>
              </a:ext>
            </a:extLst>
          </p:cNvPr>
          <p:cNvSpPr/>
          <p:nvPr/>
        </p:nvSpPr>
        <p:spPr>
          <a:xfrm>
            <a:off x="-334603" y="4153500"/>
            <a:ext cx="1153500" cy="11799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A5A2E4D3-2F7D-499A-9012-5EC36B855ABE}"/>
              </a:ext>
            </a:extLst>
          </p:cNvPr>
          <p:cNvSpPr txBox="1"/>
          <p:nvPr/>
        </p:nvSpPr>
        <p:spPr>
          <a:xfrm>
            <a:off x="85725" y="3181390"/>
            <a:ext cx="8958261" cy="1815882"/>
          </a:xfrm>
          <a:prstGeom prst="rect">
            <a:avLst/>
          </a:prstGeom>
          <a:noFill/>
        </p:spPr>
        <p:txBody>
          <a:bodyPr wrap="square" rtlCol="0">
            <a:spAutoFit/>
          </a:bodyPr>
          <a:lstStyle/>
          <a:p>
            <a:r>
              <a:rPr lang="en-US" dirty="0">
                <a:latin typeface="Adobe Devanagari" panose="02040503050201020203" pitchFamily="18" charset="0"/>
                <a:cs typeface="Adobe Devanagari" panose="02040503050201020203" pitchFamily="18" charset="0"/>
              </a:rPr>
              <a:t>Lana Elayyan               Dania Alqam 	            Bisan Goul	   Razan Yaseen             Raneem Mansour          Yazan Issa</a:t>
            </a:r>
          </a:p>
          <a:p>
            <a:r>
              <a:rPr lang="en-US" dirty="0">
                <a:latin typeface="Adobe Devanagari" panose="02040503050201020203" pitchFamily="18" charset="0"/>
                <a:cs typeface="Adobe Devanagari" panose="02040503050201020203" pitchFamily="18" charset="0"/>
              </a:rPr>
              <a:t>1180839                              1180950                             1181116                         1182226                              1181706                      1183066</a:t>
            </a:r>
          </a:p>
          <a:p>
            <a:r>
              <a:rPr lang="en-US" dirty="0"/>
              <a:t>                                     </a:t>
            </a:r>
          </a:p>
          <a:p>
            <a:r>
              <a:rPr lang="en-US" dirty="0"/>
              <a:t>								   	</a:t>
            </a:r>
          </a:p>
          <a:p>
            <a:r>
              <a:rPr lang="en-US" dirty="0"/>
              <a:t>						         			</a:t>
            </a:r>
          </a:p>
          <a:p>
            <a:r>
              <a:rPr lang="en-US" dirty="0"/>
              <a:t>		</a:t>
            </a:r>
          </a:p>
          <a:p>
            <a:r>
              <a:rPr lang="en-US" dirty="0"/>
              <a:t>	          	</a:t>
            </a:r>
          </a:p>
          <a:p>
            <a:endParaRPr lang="en-US" dirty="0"/>
          </a:p>
        </p:txBody>
      </p:sp>
    </p:spTree>
    <p:extLst>
      <p:ext uri="{BB962C8B-B14F-4D97-AF65-F5344CB8AC3E}">
        <p14:creationId xmlns:p14="http://schemas.microsoft.com/office/powerpoint/2010/main" val="2113891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333F-F3D9-433A-BF37-F265BD525330}"/>
              </a:ext>
            </a:extLst>
          </p:cNvPr>
          <p:cNvSpPr>
            <a:spLocks noGrp="1"/>
          </p:cNvSpPr>
          <p:nvPr>
            <p:ph type="title"/>
          </p:nvPr>
        </p:nvSpPr>
        <p:spPr>
          <a:xfrm>
            <a:off x="678903" y="367711"/>
            <a:ext cx="4158911" cy="504159"/>
          </a:xfrm>
          <a:effectLst>
            <a:outerShdw blurRad="50800" dir="5400000" sx="99000" sy="99000" algn="ctr" rotWithShape="0">
              <a:srgbClr val="000000"/>
            </a:outerShdw>
          </a:effectLst>
        </p:spPr>
        <p:txBody>
          <a:bodyPr/>
          <a:lstStyle/>
          <a:p>
            <a:r>
              <a:rPr lang="en-US" sz="2800" u="sng" dirty="0">
                <a:solidFill>
                  <a:schemeClr val="bg1"/>
                </a:solidFill>
                <a:latin typeface="Adobe Devanagari" panose="02040503050201020203" pitchFamily="18" charset="0"/>
                <a:cs typeface="Adobe Devanagari" panose="02040503050201020203" pitchFamily="18" charset="0"/>
              </a:rPr>
              <a:t>C</a:t>
            </a:r>
            <a:r>
              <a:rPr lang="en-US" sz="2800" b="1" u="sng" dirty="0">
                <a:solidFill>
                  <a:schemeClr val="bg1"/>
                </a:solidFill>
                <a:latin typeface="Adobe Devanagari" panose="02040503050201020203" pitchFamily="18" charset="0"/>
                <a:cs typeface="Adobe Devanagari" panose="02040503050201020203" pitchFamily="18" charset="0"/>
              </a:rPr>
              <a:t>ase study Description:</a:t>
            </a:r>
            <a:endParaRPr lang="en-US" sz="1800" dirty="0">
              <a:solidFill>
                <a:schemeClr val="accent1">
                  <a:lumMod val="20000"/>
                  <a:lumOff val="80000"/>
                </a:schemeClr>
              </a:solidFill>
              <a:effectLst>
                <a:outerShdw blurRad="50800" dist="50800" dir="5400000" algn="ctr" rotWithShape="0">
                  <a:srgbClr val="000000"/>
                </a:outerShdw>
              </a:effectLst>
              <a:latin typeface="Adobe Devanagari" panose="02040503050201020203" pitchFamily="18" charset="0"/>
              <a:cs typeface="Adobe Devanagari" panose="02040503050201020203" pitchFamily="18" charset="0"/>
            </a:endParaRPr>
          </a:p>
        </p:txBody>
      </p:sp>
      <p:sp>
        <p:nvSpPr>
          <p:cNvPr id="3" name="Text Placeholder 2">
            <a:extLst>
              <a:ext uri="{FF2B5EF4-FFF2-40B4-BE49-F238E27FC236}">
                <a16:creationId xmlns:a16="http://schemas.microsoft.com/office/drawing/2014/main" id="{A87F0961-4625-46C4-9505-7F0BDD00CE34}"/>
              </a:ext>
            </a:extLst>
          </p:cNvPr>
          <p:cNvSpPr>
            <a:spLocks noGrp="1"/>
          </p:cNvSpPr>
          <p:nvPr>
            <p:ph type="body" idx="1"/>
          </p:nvPr>
        </p:nvSpPr>
        <p:spPr>
          <a:xfrm>
            <a:off x="276447" y="1138192"/>
            <a:ext cx="8165804" cy="3891008"/>
          </a:xfrm>
        </p:spPr>
        <p:txBody>
          <a:bodyPr/>
          <a:lstStyle/>
          <a:p>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Ophthalmology is a branch of medicine and surgery which deals with the diagnosis and treatment of eye disorders. An ophthalmologist is a specialist in ophthalmology. Ophthalmologists are allowed to use medications to treat eye diseases, implement laser therapy, and perform surgery when needed. Ophthalmologists may participate in academic research on the diagnosis and treatment for eye disorders.</a:t>
            </a:r>
          </a:p>
          <a:p>
            <a:endParaRPr lang="en-US" sz="1600" dirty="0">
              <a:solidFill>
                <a:schemeClr val="accent1">
                  <a:lumMod val="20000"/>
                  <a:lumOff val="80000"/>
                </a:schemeClr>
              </a:solidFill>
              <a:latin typeface="Adobe Devanagari" panose="02040503050201020203" pitchFamily="18" charset="0"/>
              <a:cs typeface="Adobe Devanagari" panose="02040503050201020203" pitchFamily="18" charset="0"/>
            </a:endParaRPr>
          </a:p>
          <a:p>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Although most people may think that eye doctors do nothing but deal with appointments of people needing glasses and contacts, they actually do a whole lot more. Even general eye evaluations entail examining the health of the eye and looking for any potential concerns. Take for example, someone needing contacts for the first time; in addition to the evaluation, the doctor will need to provide additional services. This can include training on how to insert and remove contacts and providing general care information as well as diagnosing and solving any fit problems. They also need to know which type of contacts would be best for their patient as there are many varieties, including multifocal, soft disposable, keratoconus, rigid gas permeable, monovision and irregular-shaped lenses for individuals with corneas that have suffered disease or surgery.</a:t>
            </a:r>
          </a:p>
          <a:p>
            <a:endParaRPr lang="en-US" dirty="0"/>
          </a:p>
        </p:txBody>
      </p:sp>
    </p:spTree>
    <p:extLst>
      <p:ext uri="{BB962C8B-B14F-4D97-AF65-F5344CB8AC3E}">
        <p14:creationId xmlns:p14="http://schemas.microsoft.com/office/powerpoint/2010/main" val="249865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063E-65D1-4213-9E4D-F10B4F7F74E6}"/>
              </a:ext>
            </a:extLst>
          </p:cNvPr>
          <p:cNvSpPr>
            <a:spLocks noGrp="1"/>
          </p:cNvSpPr>
          <p:nvPr>
            <p:ph type="title"/>
          </p:nvPr>
        </p:nvSpPr>
        <p:spPr>
          <a:xfrm>
            <a:off x="744278" y="1358309"/>
            <a:ext cx="8102009" cy="3785191"/>
          </a:xfrm>
        </p:spPr>
        <p:txBody>
          <a:bodyPr/>
          <a:lstStyle/>
          <a:p>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When the patient visits the clinic for an eye exam, the patient has to reserve an appointment first,</a:t>
            </a:r>
            <a:b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br>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after the patient arrives at the clinic, they will pay the fees at the reception before they go to the</a:t>
            </a:r>
            <a:b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br>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doctor’s office. If the patient has medical and/or vision coverage, the receptionist will check their</a:t>
            </a:r>
            <a:b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br>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plan documents to see if these additional exams and tests are covered, If not the patient will pays in</a:t>
            </a:r>
            <a:b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br>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cash. Then the receptionist will check if it’s the patient’s first time or if it’s a follow up, if it’s their first</a:t>
            </a:r>
            <a:b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br>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time a record will be created for the patient, after that the patient will stay at the waiting room until</a:t>
            </a:r>
            <a:b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br>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the doctor calls them in. At the beginning of the eye exam, the eye doctor will ask for the patient’s</a:t>
            </a:r>
            <a:b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br>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medical history, if they have been experiencing any vision problems and the reason of the visit. If</a:t>
            </a:r>
            <a:b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br>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they currently have glasses or contacts, they should bring them to the exam so the eye doctor can</a:t>
            </a:r>
            <a:b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br>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see if they need prescription changes, and then the doctor will redirect the patient to optical to get</a:t>
            </a:r>
            <a:b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br>
            <a: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t>the prescribed lenses.</a:t>
            </a:r>
            <a:br>
              <a:rPr lang="ar-OM" sz="4000" dirty="0">
                <a:solidFill>
                  <a:schemeClr val="accent2">
                    <a:lumMod val="50000"/>
                  </a:schemeClr>
                </a:solidFill>
                <a:latin typeface="Adobe Devanagari" panose="02040503050201020203" pitchFamily="18" charset="0"/>
              </a:rPr>
            </a:br>
            <a:endParaRPr lang="en-US" dirty="0"/>
          </a:p>
        </p:txBody>
      </p:sp>
      <p:sp>
        <p:nvSpPr>
          <p:cNvPr id="4" name="TextBox 3">
            <a:extLst>
              <a:ext uri="{FF2B5EF4-FFF2-40B4-BE49-F238E27FC236}">
                <a16:creationId xmlns:a16="http://schemas.microsoft.com/office/drawing/2014/main" id="{45178101-119C-4480-9972-9AD74974579A}"/>
              </a:ext>
            </a:extLst>
          </p:cNvPr>
          <p:cNvSpPr txBox="1"/>
          <p:nvPr/>
        </p:nvSpPr>
        <p:spPr>
          <a:xfrm>
            <a:off x="1435396" y="536379"/>
            <a:ext cx="4433776" cy="400110"/>
          </a:xfrm>
          <a:prstGeom prst="rect">
            <a:avLst/>
          </a:prstGeom>
          <a:noFill/>
        </p:spPr>
        <p:txBody>
          <a:bodyPr wrap="square" rtlCol="0">
            <a:spAutoFit/>
          </a:bodyPr>
          <a:lstStyle/>
          <a:p>
            <a:r>
              <a:rPr lang="en-US" sz="2000" u="sng" dirty="0">
                <a:solidFill>
                  <a:schemeClr val="bg1"/>
                </a:solidFill>
                <a:latin typeface="Adobe Devanagari" panose="02040503050201020203" pitchFamily="18" charset="0"/>
                <a:cs typeface="Adobe Devanagari" panose="02040503050201020203" pitchFamily="18" charset="0"/>
              </a:rPr>
              <a:t>C</a:t>
            </a:r>
            <a:r>
              <a:rPr lang="en-US" sz="2000" b="1" u="sng" dirty="0">
                <a:solidFill>
                  <a:schemeClr val="bg1"/>
                </a:solidFill>
                <a:latin typeface="Adobe Devanagari" panose="02040503050201020203" pitchFamily="18" charset="0"/>
                <a:cs typeface="Adobe Devanagari" panose="02040503050201020203" pitchFamily="18" charset="0"/>
              </a:rPr>
              <a:t>ase study Description:</a:t>
            </a:r>
            <a:endParaRPr lang="en-US" sz="2000" dirty="0"/>
          </a:p>
        </p:txBody>
      </p:sp>
    </p:spTree>
    <p:extLst>
      <p:ext uri="{BB962C8B-B14F-4D97-AF65-F5344CB8AC3E}">
        <p14:creationId xmlns:p14="http://schemas.microsoft.com/office/powerpoint/2010/main" val="1832926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218A-77DB-4234-9FDB-D1B73F3AB38F}"/>
              </a:ext>
            </a:extLst>
          </p:cNvPr>
          <p:cNvSpPr>
            <a:spLocks noGrp="1"/>
          </p:cNvSpPr>
          <p:nvPr>
            <p:ph type="title"/>
          </p:nvPr>
        </p:nvSpPr>
        <p:spPr>
          <a:xfrm>
            <a:off x="280051" y="771181"/>
            <a:ext cx="5986565" cy="4208443"/>
          </a:xfrm>
        </p:spPr>
        <p:txBody>
          <a:bodyPr/>
          <a:lstStyle/>
          <a:p>
            <a:r>
              <a:rPr lang="en-US" sz="1800" dirty="0">
                <a:solidFill>
                  <a:schemeClr val="accent1">
                    <a:lumMod val="20000"/>
                    <a:lumOff val="80000"/>
                  </a:schemeClr>
                </a:solidFill>
                <a:latin typeface="Adobe Devanagari" panose="02040503050201020203" pitchFamily="18" charset="0"/>
                <a:cs typeface="Adobe Devanagari" panose="02040503050201020203" pitchFamily="18" charset="0"/>
              </a:rPr>
              <a:t>During the eye exam, the eye doctor can perform a number of different tests such as a visual acuity test which examines how well you can see with each eye. The doctor may ask the patient to cover one eye at a time while identifying symbols. Typically, these symbols are different sized letters or numbers on a chart that’s displayed at a distance from the patient. Based on the results, the doctor can determine how well the patient can see at a distance. </a:t>
            </a:r>
            <a:br>
              <a:rPr lang="en-US" sz="4000" dirty="0">
                <a:solidFill>
                  <a:schemeClr val="accent2">
                    <a:lumMod val="50000"/>
                  </a:schemeClr>
                </a:solidFill>
                <a:latin typeface="Adobe Devanagari" panose="02040503050201020203" pitchFamily="18" charset="0"/>
                <a:cs typeface="Adobe Devanagari" panose="02040503050201020203" pitchFamily="18" charset="0"/>
              </a:rPr>
            </a:br>
            <a:endParaRPr lang="en-US" dirty="0"/>
          </a:p>
        </p:txBody>
      </p:sp>
      <p:pic>
        <p:nvPicPr>
          <p:cNvPr id="3" name="Picture 2">
            <a:extLst>
              <a:ext uri="{FF2B5EF4-FFF2-40B4-BE49-F238E27FC236}">
                <a16:creationId xmlns:a16="http://schemas.microsoft.com/office/drawing/2014/main" id="{24DD2256-1184-42CE-A420-9957A0956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6616" y="1522642"/>
            <a:ext cx="2705520" cy="2705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9F7B31E9-DEA1-46A1-BF9B-594584D3EE51}"/>
              </a:ext>
            </a:extLst>
          </p:cNvPr>
          <p:cNvSpPr txBox="1"/>
          <p:nvPr/>
        </p:nvSpPr>
        <p:spPr>
          <a:xfrm>
            <a:off x="1360968" y="540348"/>
            <a:ext cx="3487479" cy="461665"/>
          </a:xfrm>
          <a:prstGeom prst="rect">
            <a:avLst/>
          </a:prstGeom>
          <a:noFill/>
        </p:spPr>
        <p:txBody>
          <a:bodyPr wrap="square" rtlCol="0">
            <a:spAutoFit/>
          </a:bodyPr>
          <a:lstStyle/>
          <a:p>
            <a:r>
              <a:rPr lang="en-US" sz="2400" u="sng" dirty="0">
                <a:solidFill>
                  <a:schemeClr val="bg1"/>
                </a:solidFill>
                <a:latin typeface="Adobe Devanagari" panose="02040503050201020203" pitchFamily="18" charset="0"/>
                <a:cs typeface="Adobe Devanagari" panose="02040503050201020203" pitchFamily="18" charset="0"/>
              </a:rPr>
              <a:t>C</a:t>
            </a:r>
            <a:r>
              <a:rPr lang="en-US" sz="2400" b="1" u="sng" dirty="0">
                <a:solidFill>
                  <a:schemeClr val="bg1"/>
                </a:solidFill>
                <a:latin typeface="Adobe Devanagari" panose="02040503050201020203" pitchFamily="18" charset="0"/>
                <a:cs typeface="Adobe Devanagari" panose="02040503050201020203" pitchFamily="18" charset="0"/>
              </a:rPr>
              <a:t>ase study Description:</a:t>
            </a:r>
            <a:endParaRPr lang="en-US" sz="2400" dirty="0"/>
          </a:p>
        </p:txBody>
      </p:sp>
    </p:spTree>
    <p:extLst>
      <p:ext uri="{BB962C8B-B14F-4D97-AF65-F5344CB8AC3E}">
        <p14:creationId xmlns:p14="http://schemas.microsoft.com/office/powerpoint/2010/main" val="1601063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8898-FB7D-4F70-BF37-8FEC39066B1B}"/>
              </a:ext>
            </a:extLst>
          </p:cNvPr>
          <p:cNvSpPr>
            <a:spLocks noGrp="1"/>
          </p:cNvSpPr>
          <p:nvPr>
            <p:ph type="title"/>
          </p:nvPr>
        </p:nvSpPr>
        <p:spPr>
          <a:xfrm>
            <a:off x="0" y="1057089"/>
            <a:ext cx="5862945" cy="3929100"/>
          </a:xfrm>
        </p:spPr>
        <p:txBody>
          <a:bodyPr/>
          <a:lstStyle/>
          <a:p>
            <a:r>
              <a:rPr lang="en-US" sz="1800" dirty="0">
                <a:solidFill>
                  <a:schemeClr val="accent1">
                    <a:lumMod val="20000"/>
                    <a:lumOff val="80000"/>
                  </a:schemeClr>
                </a:solidFill>
                <a:latin typeface="Adobe Devanagari" panose="02040503050201020203" pitchFamily="18" charset="0"/>
                <a:cs typeface="Adobe Devanagari" panose="02040503050201020203" pitchFamily="18" charset="0"/>
              </a:rPr>
              <a:t>The doctor may also perform a refraction eye exam which helps the doctor figure out what prescription is needed for glasses or contact lenses. To test this, the doctor may have the patient look into a machine that displays lenses of different strengths. By switching the lens in front of each eye while they read letters and numbers on a chart, the doctor can figure out which lens is best for them. This refraction test also helps the doctor to determine if the patient need a different strength lens in each eye. Doctor will check the patient’s results and give a diagnosis, further tests may be done if needed.</a:t>
            </a:r>
            <a:br>
              <a:rPr lang="en-US" sz="1600" dirty="0">
                <a:solidFill>
                  <a:schemeClr val="accent1">
                    <a:lumMod val="20000"/>
                    <a:lumOff val="80000"/>
                  </a:schemeClr>
                </a:solidFill>
                <a:latin typeface="Adobe Devanagari" panose="02040503050201020203" pitchFamily="18" charset="0"/>
                <a:cs typeface="Adobe Devanagari" panose="02040503050201020203" pitchFamily="18" charset="0"/>
              </a:rPr>
            </a:br>
            <a:endParaRPr lang="en-US" sz="1600" dirty="0">
              <a:solidFill>
                <a:schemeClr val="accent1">
                  <a:lumMod val="20000"/>
                  <a:lumOff val="80000"/>
                </a:schemeClr>
              </a:solidFill>
            </a:endParaRPr>
          </a:p>
        </p:txBody>
      </p:sp>
      <p:pic>
        <p:nvPicPr>
          <p:cNvPr id="3" name="Picture 2">
            <a:extLst>
              <a:ext uri="{FF2B5EF4-FFF2-40B4-BE49-F238E27FC236}">
                <a16:creationId xmlns:a16="http://schemas.microsoft.com/office/drawing/2014/main" id="{0D7482B8-D932-47CF-A039-D3CE1D17F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2945" y="2137126"/>
            <a:ext cx="3182047" cy="20932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5E5A3B93-A5B7-463F-BEE6-8F12A8D7A916}"/>
              </a:ext>
            </a:extLst>
          </p:cNvPr>
          <p:cNvSpPr txBox="1"/>
          <p:nvPr/>
        </p:nvSpPr>
        <p:spPr>
          <a:xfrm>
            <a:off x="1414131" y="595424"/>
            <a:ext cx="3157869" cy="461665"/>
          </a:xfrm>
          <a:prstGeom prst="rect">
            <a:avLst/>
          </a:prstGeom>
          <a:noFill/>
        </p:spPr>
        <p:txBody>
          <a:bodyPr wrap="square" rtlCol="0">
            <a:spAutoFit/>
          </a:bodyPr>
          <a:lstStyle/>
          <a:p>
            <a:r>
              <a:rPr lang="en-US" sz="2400" u="sng" dirty="0">
                <a:solidFill>
                  <a:schemeClr val="bg1"/>
                </a:solidFill>
                <a:latin typeface="Adobe Devanagari" panose="02040503050201020203" pitchFamily="18" charset="0"/>
                <a:cs typeface="Adobe Devanagari" panose="02040503050201020203" pitchFamily="18" charset="0"/>
              </a:rPr>
              <a:t>C</a:t>
            </a:r>
            <a:r>
              <a:rPr lang="en-US" sz="2400" b="1" u="sng" dirty="0">
                <a:solidFill>
                  <a:schemeClr val="bg1"/>
                </a:solidFill>
                <a:latin typeface="Adobe Devanagari" panose="02040503050201020203" pitchFamily="18" charset="0"/>
                <a:cs typeface="Adobe Devanagari" panose="02040503050201020203" pitchFamily="18" charset="0"/>
              </a:rPr>
              <a:t>ase study Description:</a:t>
            </a:r>
            <a:endParaRPr lang="en-US" sz="2400" dirty="0"/>
          </a:p>
        </p:txBody>
      </p:sp>
    </p:spTree>
    <p:extLst>
      <p:ext uri="{BB962C8B-B14F-4D97-AF65-F5344CB8AC3E}">
        <p14:creationId xmlns:p14="http://schemas.microsoft.com/office/powerpoint/2010/main" val="2770059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206AA-DC78-489F-AB5F-A85BF9FF3BC4}"/>
              </a:ext>
            </a:extLst>
          </p:cNvPr>
          <p:cNvSpPr>
            <a:spLocks noGrp="1"/>
          </p:cNvSpPr>
          <p:nvPr>
            <p:ph type="title"/>
          </p:nvPr>
        </p:nvSpPr>
        <p:spPr>
          <a:xfrm>
            <a:off x="124792" y="1433861"/>
            <a:ext cx="6377791" cy="2714700"/>
          </a:xfrm>
        </p:spPr>
        <p:txBody>
          <a:bodyPr/>
          <a:lstStyle/>
          <a:p>
            <a:br>
              <a:rPr kumimoji="0" lang="en-US" sz="1600" b="1" i="0" u="none" strike="noStrike" kern="0" cap="none" spc="0" normalizeH="0" baseline="0" noProof="0" dirty="0">
                <a:ln>
                  <a:noFill/>
                </a:ln>
                <a:solidFill>
                  <a:srgbClr val="7DB0EB">
                    <a:lumMod val="20000"/>
                    <a:lumOff val="80000"/>
                  </a:srgbClr>
                </a:solidFill>
                <a:effectLst/>
                <a:uLnTx/>
                <a:uFillTx/>
                <a:latin typeface="Adobe Devanagari" panose="02040503050201020203" pitchFamily="18" charset="0"/>
                <a:cs typeface="Adobe Devanagari" panose="02040503050201020203" pitchFamily="18" charset="0"/>
                <a:sym typeface="Lato"/>
              </a:rPr>
            </a:br>
            <a:r>
              <a:rPr kumimoji="0" lang="en-US" sz="1600" b="1" i="0" u="none" strike="noStrike" kern="0" cap="none" spc="0" normalizeH="0" baseline="0" noProof="0" dirty="0">
                <a:ln>
                  <a:noFill/>
                </a:ln>
                <a:solidFill>
                  <a:srgbClr val="7DB0EB">
                    <a:lumMod val="20000"/>
                    <a:lumOff val="80000"/>
                  </a:srgbClr>
                </a:solidFill>
                <a:effectLst/>
                <a:uLnTx/>
                <a:uFillTx/>
                <a:latin typeface="Adobe Devanagari" panose="02040503050201020203" pitchFamily="18" charset="0"/>
                <a:cs typeface="Adobe Devanagari" panose="02040503050201020203" pitchFamily="18" charset="0"/>
                <a:sym typeface="Lato"/>
              </a:rPr>
              <a:t>If the doctor finds any problems during a comprehensive eye exam (a series of routine vision tests), they may ask the patient to come back for a follow-up eye exam so they can run additional vision tests. This is often done once a year or once every two years. </a:t>
            </a:r>
            <a:br>
              <a:rPr kumimoji="0" lang="en-US" sz="1600" b="1" i="0" u="none" strike="noStrike" kern="0" cap="none" spc="0" normalizeH="0" baseline="0" noProof="0" dirty="0">
                <a:ln>
                  <a:noFill/>
                </a:ln>
                <a:solidFill>
                  <a:srgbClr val="7DB0EB">
                    <a:lumMod val="20000"/>
                    <a:lumOff val="80000"/>
                  </a:srgbClr>
                </a:solidFill>
                <a:effectLst/>
                <a:uLnTx/>
                <a:uFillTx/>
                <a:latin typeface="Adobe Devanagari" panose="02040503050201020203" pitchFamily="18" charset="0"/>
                <a:cs typeface="Adobe Devanagari" panose="02040503050201020203" pitchFamily="18" charset="0"/>
                <a:sym typeface="Lato"/>
              </a:rPr>
            </a:br>
            <a:r>
              <a:rPr kumimoji="0" lang="en-US" sz="1600" b="1" i="0" u="none" strike="noStrike" kern="0" cap="none" spc="0" normalizeH="0" baseline="0" noProof="0" dirty="0">
                <a:ln>
                  <a:noFill/>
                </a:ln>
                <a:solidFill>
                  <a:srgbClr val="7DB0EB">
                    <a:lumMod val="20000"/>
                    <a:lumOff val="80000"/>
                  </a:srgbClr>
                </a:solidFill>
                <a:effectLst/>
                <a:uLnTx/>
                <a:uFillTx/>
                <a:latin typeface="Adobe Devanagari" panose="02040503050201020203" pitchFamily="18" charset="0"/>
                <a:cs typeface="Adobe Devanagari" panose="02040503050201020203" pitchFamily="18" charset="0"/>
                <a:sym typeface="Lato"/>
              </a:rPr>
              <a:t> </a:t>
            </a:r>
            <a:br>
              <a:rPr kumimoji="0" lang="en-US" sz="1600" b="1" i="0" u="none" strike="noStrike" kern="0" cap="none" spc="0" normalizeH="0" baseline="0" noProof="0" dirty="0">
                <a:ln>
                  <a:noFill/>
                </a:ln>
                <a:solidFill>
                  <a:srgbClr val="7DB0EB">
                    <a:lumMod val="20000"/>
                    <a:lumOff val="80000"/>
                  </a:srgbClr>
                </a:solidFill>
                <a:effectLst/>
                <a:uLnTx/>
                <a:uFillTx/>
                <a:latin typeface="Adobe Devanagari" panose="02040503050201020203" pitchFamily="18" charset="0"/>
                <a:cs typeface="Adobe Devanagari" panose="02040503050201020203" pitchFamily="18" charset="0"/>
                <a:sym typeface="Lato"/>
              </a:rPr>
            </a:br>
            <a:r>
              <a:rPr kumimoji="0" lang="en-US" sz="1600" b="1" i="0" u="none" strike="noStrike" kern="0" cap="none" spc="0" normalizeH="0" baseline="0" noProof="0" dirty="0">
                <a:ln>
                  <a:noFill/>
                </a:ln>
                <a:solidFill>
                  <a:srgbClr val="7DB0EB">
                    <a:lumMod val="20000"/>
                    <a:lumOff val="80000"/>
                  </a:srgbClr>
                </a:solidFill>
                <a:effectLst/>
                <a:uLnTx/>
                <a:uFillTx/>
                <a:latin typeface="Adobe Devanagari" panose="02040503050201020203" pitchFamily="18" charset="0"/>
                <a:cs typeface="Adobe Devanagari" panose="02040503050201020203" pitchFamily="18" charset="0"/>
                <a:sym typeface="Lato"/>
              </a:rPr>
              <a:t>In some cases, like optic neuritis (when the optic nerve becomes inflamed) or in case of cataract (an opacification of the lens of the eye which leads to a decrease in vision) the doctor will redirect the patient to the hospital for further treatment</a:t>
            </a:r>
            <a:br>
              <a:rPr kumimoji="0" lang="ar-JO" sz="1600" b="1" i="0" u="none" strike="noStrike" kern="0" cap="none" spc="0" normalizeH="0" baseline="0" noProof="0" dirty="0">
                <a:ln>
                  <a:noFill/>
                </a:ln>
                <a:solidFill>
                  <a:srgbClr val="7DB0EB">
                    <a:lumMod val="20000"/>
                    <a:lumOff val="80000"/>
                  </a:srgbClr>
                </a:solidFill>
                <a:effectLst/>
                <a:uLnTx/>
                <a:uFillTx/>
                <a:latin typeface="Adobe Devanagari" panose="02040503050201020203" pitchFamily="18" charset="0"/>
                <a:cs typeface="Adobe Devanagari" panose="02040503050201020203" pitchFamily="18" charset="0"/>
                <a:sym typeface="Lato"/>
              </a:rPr>
            </a:br>
            <a:br>
              <a:rPr kumimoji="0" lang="en-US" sz="1600" b="1" i="0" u="none" strike="noStrike" kern="0" cap="none" spc="0" normalizeH="0" baseline="0" noProof="0" dirty="0">
                <a:ln>
                  <a:noFill/>
                </a:ln>
                <a:solidFill>
                  <a:srgbClr val="7DB0EB">
                    <a:lumMod val="20000"/>
                    <a:lumOff val="80000"/>
                  </a:srgbClr>
                </a:solidFill>
                <a:effectLst/>
                <a:uLnTx/>
                <a:uFillTx/>
                <a:latin typeface="Adobe Devanagari" panose="02040503050201020203" pitchFamily="18" charset="0"/>
                <a:cs typeface="Adobe Devanagari" panose="02040503050201020203" pitchFamily="18" charset="0"/>
                <a:sym typeface="Lato"/>
              </a:rPr>
            </a:br>
            <a:r>
              <a:rPr lang="en-US" sz="1600" dirty="0">
                <a:solidFill>
                  <a:schemeClr val="accent1">
                    <a:lumMod val="20000"/>
                    <a:lumOff val="80000"/>
                  </a:schemeClr>
                </a:solidFill>
                <a:latin typeface="Adobe Devanagari" panose="02040503050201020203" pitchFamily="18" charset="0"/>
                <a:ea typeface="Calibri" panose="020F0502020204030204" pitchFamily="34" charset="0"/>
                <a:cs typeface="Adobe Devanagari" panose="02040503050201020203" pitchFamily="18" charset="0"/>
              </a:rPr>
              <a:t>After the diagnosis is done, the patient will leave the doctor office</a:t>
            </a:r>
            <a:r>
              <a:rPr lang="en-US" sz="1600" dirty="0">
                <a:solidFill>
                  <a:schemeClr val="accent1">
                    <a:lumMod val="20000"/>
                    <a:lumOff val="80000"/>
                  </a:schemeClr>
                </a:solidFill>
                <a:latin typeface="Bahnschrift SemiLight Condensed" panose="020B0502040204020203" pitchFamily="34" charset="0"/>
                <a:ea typeface="Calibri" panose="020F0502020204030204" pitchFamily="34" charset="0"/>
                <a:cs typeface="Arial" panose="020B0604020202020204" pitchFamily="34" charset="0"/>
              </a:rPr>
              <a:t>. </a:t>
            </a:r>
            <a:br>
              <a:rPr lang="ar-OM" sz="1800" dirty="0">
                <a:solidFill>
                  <a:schemeClr val="bg1"/>
                </a:solidFill>
                <a:latin typeface="Bahnschrift SemiLight Condensed" panose="020B0502040204020203" pitchFamily="34" charset="0"/>
              </a:rPr>
            </a:br>
            <a:endParaRPr lang="en-US" sz="1800" dirty="0">
              <a:solidFill>
                <a:schemeClr val="accent1">
                  <a:lumMod val="20000"/>
                  <a:lumOff val="80000"/>
                </a:schemeClr>
              </a:solidFill>
            </a:endParaRPr>
          </a:p>
        </p:txBody>
      </p:sp>
      <p:pic>
        <p:nvPicPr>
          <p:cNvPr id="3" name="Picture 2">
            <a:extLst>
              <a:ext uri="{FF2B5EF4-FFF2-40B4-BE49-F238E27FC236}">
                <a16:creationId xmlns:a16="http://schemas.microsoft.com/office/drawing/2014/main" id="{2FFF82F9-D4D0-41F7-A971-6E6525177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209" y="3375074"/>
            <a:ext cx="2915863" cy="1457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Box 3">
            <a:extLst>
              <a:ext uri="{FF2B5EF4-FFF2-40B4-BE49-F238E27FC236}">
                <a16:creationId xmlns:a16="http://schemas.microsoft.com/office/drawing/2014/main" id="{D9B0B5DE-AA78-4B69-99A5-D57BD94429DC}"/>
              </a:ext>
            </a:extLst>
          </p:cNvPr>
          <p:cNvSpPr txBox="1"/>
          <p:nvPr/>
        </p:nvSpPr>
        <p:spPr>
          <a:xfrm>
            <a:off x="1403498" y="489098"/>
            <a:ext cx="3402418" cy="400110"/>
          </a:xfrm>
          <a:prstGeom prst="rect">
            <a:avLst/>
          </a:prstGeom>
          <a:noFill/>
        </p:spPr>
        <p:txBody>
          <a:bodyPr wrap="square" rtlCol="0">
            <a:spAutoFit/>
          </a:bodyPr>
          <a:lstStyle/>
          <a:p>
            <a:r>
              <a:rPr lang="en-US" sz="2000" u="sng" dirty="0">
                <a:solidFill>
                  <a:schemeClr val="bg1"/>
                </a:solidFill>
                <a:latin typeface="Adobe Devanagari" panose="02040503050201020203" pitchFamily="18" charset="0"/>
                <a:cs typeface="Adobe Devanagari" panose="02040503050201020203" pitchFamily="18" charset="0"/>
              </a:rPr>
              <a:t>C</a:t>
            </a:r>
            <a:r>
              <a:rPr lang="en-US" sz="2000" b="1" u="sng" dirty="0">
                <a:solidFill>
                  <a:schemeClr val="bg1"/>
                </a:solidFill>
                <a:latin typeface="Adobe Devanagari" panose="02040503050201020203" pitchFamily="18" charset="0"/>
                <a:cs typeface="Adobe Devanagari" panose="02040503050201020203" pitchFamily="18" charset="0"/>
              </a:rPr>
              <a:t>ase study Description:</a:t>
            </a:r>
            <a:endParaRPr lang="en-US" sz="2000" dirty="0"/>
          </a:p>
        </p:txBody>
      </p:sp>
    </p:spTree>
    <p:extLst>
      <p:ext uri="{BB962C8B-B14F-4D97-AF65-F5344CB8AC3E}">
        <p14:creationId xmlns:p14="http://schemas.microsoft.com/office/powerpoint/2010/main" val="209634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8A28D4-47ED-4413-B101-CD2068320F64}"/>
              </a:ext>
            </a:extLst>
          </p:cNvPr>
          <p:cNvSpPr txBox="1"/>
          <p:nvPr/>
        </p:nvSpPr>
        <p:spPr>
          <a:xfrm>
            <a:off x="1228725" y="742950"/>
            <a:ext cx="7115175" cy="523220"/>
          </a:xfrm>
          <a:prstGeom prst="rect">
            <a:avLst/>
          </a:prstGeom>
          <a:noFill/>
        </p:spPr>
        <p:txBody>
          <a:bodyPr wrap="squar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astellar" panose="020A0402060406010301" pitchFamily="18" charset="0"/>
              </a:rPr>
              <a:t>Introduction</a:t>
            </a:r>
            <a:r>
              <a:rPr lang="en-US" dirty="0">
                <a:solidFill>
                  <a:schemeClr val="accent1">
                    <a:lumMod val="75000"/>
                  </a:schemeClr>
                </a:solidFill>
                <a:latin typeface="Castellar" panose="020A0402060406010301" pitchFamily="18" charset="0"/>
              </a:rPr>
              <a:t> : </a:t>
            </a:r>
          </a:p>
          <a:p>
            <a:endParaRPr lang="en-US" dirty="0"/>
          </a:p>
        </p:txBody>
      </p:sp>
      <p:sp>
        <p:nvSpPr>
          <p:cNvPr id="5" name="TextBox 4">
            <a:extLst>
              <a:ext uri="{FF2B5EF4-FFF2-40B4-BE49-F238E27FC236}">
                <a16:creationId xmlns:a16="http://schemas.microsoft.com/office/drawing/2014/main" id="{5DCFBC71-4A8F-46E0-8201-B6A7BF1D06D0}"/>
              </a:ext>
            </a:extLst>
          </p:cNvPr>
          <p:cNvSpPr txBox="1"/>
          <p:nvPr/>
        </p:nvSpPr>
        <p:spPr>
          <a:xfrm>
            <a:off x="228600" y="1371600"/>
            <a:ext cx="7858125" cy="2677656"/>
          </a:xfrm>
          <a:prstGeom prst="rect">
            <a:avLst/>
          </a:prstGeom>
          <a:noFill/>
        </p:spPr>
        <p:txBody>
          <a:bodyPr wrap="square" rtlCol="0">
            <a:spAutoFit/>
          </a:bodyPr>
          <a:lstStyle/>
          <a:p>
            <a:r>
              <a:rPr lang="en-US" b="0" i="0" dirty="0">
                <a:solidFill>
                  <a:srgbClr val="050505"/>
                </a:solidFill>
                <a:effectLst/>
                <a:latin typeface="Adobe Devanagari" panose="02040503050201020203" pitchFamily="18" charset="0"/>
                <a:cs typeface="Adobe Devanagari" panose="02040503050201020203" pitchFamily="18" charset="0"/>
              </a:rPr>
              <a:t>Improving the flow of patients through the clinic is about making their journey easier while making the best use of the doctor’s time and the resources in the eye clinic. It can be done by eliminating unnecessary steps and processes, giving more time to focus on patients and on providing a good – and friendly -service. Here are some of the stations the patient goes through on his journey and the time taken at each station (we too the average time for 7 patients).</a:t>
            </a:r>
          </a:p>
          <a:p>
            <a:r>
              <a:rPr lang="en-US" b="0" i="0" dirty="0">
                <a:solidFill>
                  <a:srgbClr val="050505"/>
                </a:solidFill>
                <a:effectLst/>
                <a:latin typeface="Adobe Devanagari" panose="02040503050201020203" pitchFamily="18" charset="0"/>
                <a:cs typeface="Adobe Devanagari" panose="02040503050201020203" pitchFamily="18" charset="0"/>
              </a:rPr>
              <a:t> •	Time the receptionist takes to check the patient’s insurance: </a:t>
            </a:r>
          </a:p>
          <a:p>
            <a:r>
              <a:rPr lang="en-US" b="0" i="0" dirty="0">
                <a:solidFill>
                  <a:srgbClr val="050505"/>
                </a:solidFill>
                <a:effectLst/>
                <a:latin typeface="Adobe Devanagari" panose="02040503050201020203" pitchFamily="18" charset="0"/>
                <a:cs typeface="Adobe Devanagari" panose="02040503050201020203" pitchFamily="18" charset="0"/>
              </a:rPr>
              <a:t>For a new patient: 7:24 mins (including the time taken to create their profile).</a:t>
            </a:r>
          </a:p>
          <a:p>
            <a:r>
              <a:rPr lang="en-US" b="0" i="0" dirty="0">
                <a:solidFill>
                  <a:srgbClr val="050505"/>
                </a:solidFill>
                <a:effectLst/>
                <a:latin typeface="Adobe Devanagari" panose="02040503050201020203" pitchFamily="18" charset="0"/>
                <a:cs typeface="Adobe Devanagari" panose="02040503050201020203" pitchFamily="18" charset="0"/>
              </a:rPr>
              <a:t>       Already exists patient: 5:14 mins</a:t>
            </a:r>
          </a:p>
          <a:p>
            <a:r>
              <a:rPr lang="en-US" b="0" i="0" dirty="0">
                <a:solidFill>
                  <a:srgbClr val="050505"/>
                </a:solidFill>
                <a:effectLst/>
                <a:latin typeface="Adobe Devanagari" panose="02040503050201020203" pitchFamily="18" charset="0"/>
                <a:cs typeface="Adobe Devanagari" panose="02040503050201020203" pitchFamily="18" charset="0"/>
              </a:rPr>
              <a:t>•	Retrieval of medical records (the doctor asking about the patient’s medical history and the reason of the visit): 2:13 mins</a:t>
            </a:r>
          </a:p>
          <a:p>
            <a:r>
              <a:rPr lang="en-US" b="0" i="0" dirty="0">
                <a:solidFill>
                  <a:srgbClr val="050505"/>
                </a:solidFill>
                <a:effectLst/>
                <a:latin typeface="Adobe Devanagari" panose="02040503050201020203" pitchFamily="18" charset="0"/>
                <a:cs typeface="Adobe Devanagari" panose="02040503050201020203" pitchFamily="18" charset="0"/>
              </a:rPr>
              <a:t>•	Treatment: 7-10 mins</a:t>
            </a:r>
          </a:p>
          <a:p>
            <a:endParaRPr lang="en-US" b="0" i="0" dirty="0">
              <a:solidFill>
                <a:srgbClr val="050505"/>
              </a:solidFill>
              <a:effectLst/>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3578186117"/>
      </p:ext>
    </p:extLst>
  </p:cSld>
  <p:clrMapOvr>
    <a:masterClrMapping/>
  </p:clrMapOvr>
</p:sld>
</file>

<file path=ppt/theme/theme1.xml><?xml version="1.0" encoding="utf-8"?>
<a:theme xmlns:a="http://schemas.openxmlformats.org/drawingml/2006/main" name="Eye Care Clinical Case by Slidesgo">
  <a:themeElements>
    <a:clrScheme name="Simple Light">
      <a:dk1>
        <a:srgbClr val="000000"/>
      </a:dk1>
      <a:lt1>
        <a:srgbClr val="FFFFFF"/>
      </a:lt1>
      <a:dk2>
        <a:srgbClr val="052249"/>
      </a:dk2>
      <a:lt2>
        <a:srgbClr val="4D6994"/>
      </a:lt2>
      <a:accent1>
        <a:srgbClr val="7DB0EB"/>
      </a:accent1>
      <a:accent2>
        <a:srgbClr val="B6CFE6"/>
      </a:accent2>
      <a:accent3>
        <a:srgbClr val="C1CFE0"/>
      </a:accent3>
      <a:accent4>
        <a:srgbClr val="052249"/>
      </a:accent4>
      <a:accent5>
        <a:srgbClr val="4D6994"/>
      </a:accent5>
      <a:accent6>
        <a:srgbClr val="8FBAE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8251</TotalTime>
  <Words>2744</Words>
  <Application>Microsoft Office PowerPoint</Application>
  <PresentationFormat>On-screen Show (16:9)</PresentationFormat>
  <Paragraphs>148</Paragraphs>
  <Slides>37</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Lato</vt:lpstr>
      <vt:lpstr>Agency FB</vt:lpstr>
      <vt:lpstr>Bahnschrift SemiLight Condensed</vt:lpstr>
      <vt:lpstr>Adobe Devanagari</vt:lpstr>
      <vt:lpstr>Castellar</vt:lpstr>
      <vt:lpstr>Josefin Slab Thin</vt:lpstr>
      <vt:lpstr>Open Sans</vt:lpstr>
      <vt:lpstr>Arial</vt:lpstr>
      <vt:lpstr>Edwardian Script ITC</vt:lpstr>
      <vt:lpstr>Calibri</vt:lpstr>
      <vt:lpstr>Wingdings</vt:lpstr>
      <vt:lpstr>Open Sans SemiBold</vt:lpstr>
      <vt:lpstr>Comic Sans MS</vt:lpstr>
      <vt:lpstr>Eye Care Clinical Case by Slidesgo</vt:lpstr>
      <vt:lpstr>Eye Care Clinic</vt:lpstr>
      <vt:lpstr>This case study is going to identify an Eye Clinic organizational business processes/services </vt:lpstr>
      <vt:lpstr>Table Of Contents</vt:lpstr>
      <vt:lpstr>Case study Description:</vt:lpstr>
      <vt:lpstr>When the patient visits the clinic for an eye exam, the patient has to reserve an appointment first, after the patient arrives at the clinic, they will pay the fees at the reception before they go to the doctor’s office. If the patient has medical and/or vision coverage, the receptionist will check their plan documents to see if these additional exams and tests are covered, If not the patient will pays in cash. Then the receptionist will check if it’s the patient’s first time or if it’s a follow up, if it’s their first time a record will be created for the patient, after that the patient will stay at the waiting room until the doctor calls them in. At the beginning of the eye exam, the eye doctor will ask for the patient’s medical history, if they have been experiencing any vision problems and the reason of the visit. If they currently have glasses or contacts, they should bring them to the exam so the eye doctor can see if they need prescription changes, and then the doctor will redirect the patient to optical to get the prescribed lenses. </vt:lpstr>
      <vt:lpstr>During the eye exam, the eye doctor can perform a number of different tests such as a visual acuity test which examines how well you can see with each eye. The doctor may ask the patient to cover one eye at a time while identifying symbols. Typically, these symbols are different sized letters or numbers on a chart that’s displayed at a distance from the patient. Based on the results, the doctor can determine how well the patient can see at a distance.  </vt:lpstr>
      <vt:lpstr>The doctor may also perform a refraction eye exam which helps the doctor figure out what prescription is needed for glasses or contact lenses. To test this, the doctor may have the patient look into a machine that displays lenses of different strengths. By switching the lens in front of each eye while they read letters and numbers on a chart, the doctor can figure out which lens is best for them. This refraction test also helps the doctor to determine if the patient need a different strength lens in each eye. Doctor will check the patient’s results and give a diagnosis, further tests may be done if needed. </vt:lpstr>
      <vt:lpstr> If the doctor finds any problems during a comprehensive eye exam (a series of routine vision tests), they may ask the patient to come back for a follow-up eye exam so they can run additional vision tests. This is often done once a year or once every two years.    In some cases, like optic neuritis (when the optic nerve becomes inflamed) or in case of cataract (an opacification of the lens of the eye which leads to a decrease in vision) the doctor will redirect the patient to the hospital for further treatment  After the diagnosis is done, the patient will leave the doctor office.  </vt:lpstr>
      <vt:lpstr>PowerPoint Presentation</vt:lpstr>
      <vt:lpstr>PowerPoint Presentation</vt:lpstr>
      <vt:lpstr>The EPC Model</vt:lpstr>
      <vt:lpstr>PowerPoint Presentation</vt:lpstr>
      <vt:lpstr>PowerPoint Presentation</vt:lpstr>
      <vt:lpstr>PowerPoint Presentation</vt:lpstr>
      <vt:lpstr>PowerPoint Presentation</vt:lpstr>
      <vt:lpstr>PowerPoint Presentation</vt:lpstr>
      <vt:lpstr>Analysis of the AS-IS  Primary (core) activities, support and management activities. </vt:lpstr>
      <vt:lpstr>Primary (core) activities  </vt:lpstr>
      <vt:lpstr>Support  activities  </vt:lpstr>
      <vt:lpstr>Management activities</vt:lpstr>
      <vt:lpstr>Business process inefficiencies in the primary activities, and possible errors or unnecessary support activities , and if any inefficiencies in management activities.</vt:lpstr>
      <vt:lpstr>PowerPoint Presentation</vt:lpstr>
      <vt:lpstr>PowerPoint Presentation</vt:lpstr>
      <vt:lpstr>PowerPoint Presentation</vt:lpstr>
      <vt:lpstr>PowerPoint Presentation</vt:lpstr>
      <vt:lpstr>Analyse the AS-IS model using what-if scenarios.</vt:lpstr>
      <vt:lpstr>PowerPoint Presentation</vt:lpstr>
      <vt:lpstr>PowerPoint Presentation</vt:lpstr>
      <vt:lpstr>PowerPoint Presentation</vt:lpstr>
      <vt:lpstr>3.2 how the new TO-BE model addresses the identified inefficiencies?</vt:lpstr>
      <vt:lpstr>PowerPoint Presentation</vt:lpstr>
      <vt:lpstr>3.3 Analyse the “TO-BE” model, using the scalability of the model testing using what-if scenarios.</vt:lpstr>
      <vt:lpstr>PowerPoint Presentation</vt:lpstr>
      <vt:lpstr>PowerPoint Presentation</vt:lpstr>
      <vt:lpstr>PowerPoint Presentation</vt:lpstr>
      <vt:lpstr>What if patient wants to cancel their appointment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Care Clinic</dc:title>
  <dc:creator>DANIA</dc:creator>
  <cp:lastModifiedBy>AsuS</cp:lastModifiedBy>
  <cp:revision>93</cp:revision>
  <dcterms:modified xsi:type="dcterms:W3CDTF">2021-01-23T20:57:10Z</dcterms:modified>
</cp:coreProperties>
</file>